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9.xml" ContentType="application/vnd.openxmlformats-officedocument.presentationml.notesSlide+xml"/>
  <Override PartName="/ppt/charts/chart6.xml" ContentType="application/vnd.openxmlformats-officedocument.drawingml.chart+xml"/>
  <Override PartName="/ppt/notesSlides/notesSlide10.xml" ContentType="application/vnd.openxmlformats-officedocument.presentationml.notesSlide+xml"/>
  <Override PartName="/ppt/charts/chart7.xml" ContentType="application/vnd.openxmlformats-officedocument.drawingml.chart+xml"/>
  <Override PartName="/ppt/notesSlides/notesSlide11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32"/>
  </p:notesMasterIdLst>
  <p:sldIdLst>
    <p:sldId id="258" r:id="rId2"/>
    <p:sldId id="259" r:id="rId3"/>
    <p:sldId id="407" r:id="rId4"/>
    <p:sldId id="266" r:id="rId5"/>
    <p:sldId id="261" r:id="rId6"/>
    <p:sldId id="405" r:id="rId7"/>
    <p:sldId id="388" r:id="rId8"/>
    <p:sldId id="392" r:id="rId9"/>
    <p:sldId id="393" r:id="rId10"/>
    <p:sldId id="394" r:id="rId11"/>
    <p:sldId id="395" r:id="rId12"/>
    <p:sldId id="396" r:id="rId13"/>
    <p:sldId id="397" r:id="rId14"/>
    <p:sldId id="403" r:id="rId15"/>
    <p:sldId id="399" r:id="rId16"/>
    <p:sldId id="400" r:id="rId17"/>
    <p:sldId id="402" r:id="rId18"/>
    <p:sldId id="409" r:id="rId19"/>
    <p:sldId id="410" r:id="rId20"/>
    <p:sldId id="411" r:id="rId21"/>
    <p:sldId id="412" r:id="rId22"/>
    <p:sldId id="413" r:id="rId23"/>
    <p:sldId id="414" r:id="rId24"/>
    <p:sldId id="415" r:id="rId25"/>
    <p:sldId id="416" r:id="rId26"/>
    <p:sldId id="417" r:id="rId27"/>
    <p:sldId id="418" r:id="rId28"/>
    <p:sldId id="419" r:id="rId29"/>
    <p:sldId id="420" r:id="rId30"/>
    <p:sldId id="281" r:id="rId31"/>
  </p:sldIdLst>
  <p:sldSz cx="12192000" cy="6858000"/>
  <p:notesSz cx="6858000" cy="9144000"/>
  <p:embeddedFontLst>
    <p:embeddedFont>
      <p:font typeface="Tahoma" panose="020B0604030504040204" pitchFamily="34" charset="0"/>
      <p:regular r:id="rId33"/>
      <p:bold r:id="rId34"/>
    </p:embeddedFont>
    <p:embeddedFont>
      <p:font typeface="Poppins SemiBold" panose="020B0604020202020204" charset="-18"/>
      <p:regular r:id="rId35"/>
      <p:bold r:id="rId36"/>
      <p:italic r:id="rId37"/>
      <p:boldItalic r:id="rId38"/>
    </p:embeddedFont>
    <p:embeddedFont>
      <p:font typeface="Calibri" panose="020F0502020204030204" pitchFamily="34" charset="0"/>
      <p:regular r:id="rId39"/>
      <p:bold r:id="rId40"/>
      <p:italic r:id="rId41"/>
      <p:boldItalic r:id="rId42"/>
    </p:embeddedFont>
    <p:embeddedFont>
      <p:font typeface="Poppins" panose="020B0604020202020204" charset="-18"/>
      <p:regular r:id="rId43"/>
      <p:bold r:id="rId44"/>
      <p:italic r:id="rId45"/>
      <p:boldItalic r:id="rId46"/>
    </p:embeddedFont>
    <p:embeddedFont>
      <p:font typeface="Arial Unicode MS" panose="020B0604020202020204" pitchFamily="34" charset="-128"/>
      <p:regular r:id="rId4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rzysztof Kuglarz" initials="KK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8AA70"/>
    <a:srgbClr val="9AD15C"/>
    <a:srgbClr val="3536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3C2FFA5D-87B4-456A-9821-1D502468CF0F}" styleName="Styl z motywem 1 — Ak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siatka tabeli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529" autoAdjust="0"/>
    <p:restoredTop sz="95102" autoAdjust="0"/>
  </p:normalViewPr>
  <p:slideViewPr>
    <p:cSldViewPr snapToGrid="0">
      <p:cViewPr varScale="1">
        <p:scale>
          <a:sx n="81" d="100"/>
          <a:sy n="81" d="100"/>
        </p:scale>
        <p:origin x="-96" y="-5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font" Target="fonts/font15.fntdata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commentAuthors" Target="commentAuthors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ownCloud\Priv\Karsten\eksperyment\Sprawozdania\Diagrams%20and%20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'2016'!$E$5</c:f>
              <c:strCache>
                <c:ptCount val="1"/>
                <c:pt idx="0">
                  <c:v>Popiół z drewna</c:v>
                </c:pt>
              </c:strCache>
            </c:strRef>
          </c:tx>
          <c:invertIfNegative val="0"/>
          <c:cat>
            <c:strRef>
              <c:f>'2016'!$D$6:$D$9</c:f>
              <c:strCache>
                <c:ptCount val="4"/>
                <c:pt idx="0">
                  <c:v>0</c:v>
                </c:pt>
                <c:pt idx="1">
                  <c:v>7 +2,1</c:v>
                </c:pt>
                <c:pt idx="2">
                  <c:v>14+ 4,2</c:v>
                </c:pt>
                <c:pt idx="3">
                  <c:v>21+ 6,3</c:v>
                </c:pt>
              </c:strCache>
            </c:strRef>
          </c:cat>
          <c:val>
            <c:numRef>
              <c:f>'2016'!$E$6:$E$9</c:f>
              <c:numCache>
                <c:formatCode>General</c:formatCode>
                <c:ptCount val="4"/>
                <c:pt idx="0">
                  <c:v>5.85</c:v>
                </c:pt>
                <c:pt idx="1">
                  <c:v>6.63</c:v>
                </c:pt>
                <c:pt idx="2">
                  <c:v>6.75</c:v>
                </c:pt>
                <c:pt idx="3">
                  <c:v>6.6</c:v>
                </c:pt>
              </c:numCache>
            </c:numRef>
          </c:val>
        </c:ser>
        <c:ser>
          <c:idx val="1"/>
          <c:order val="1"/>
          <c:tx>
            <c:strRef>
              <c:f>'2016'!$F$5</c:f>
              <c:strCache>
                <c:ptCount val="1"/>
                <c:pt idx="0">
                  <c:v>Popiół ze słomy</c:v>
                </c:pt>
              </c:strCache>
            </c:strRef>
          </c:tx>
          <c:invertIfNegative val="0"/>
          <c:cat>
            <c:strRef>
              <c:f>'2016'!$D$6:$D$9</c:f>
              <c:strCache>
                <c:ptCount val="4"/>
                <c:pt idx="0">
                  <c:v>0</c:v>
                </c:pt>
                <c:pt idx="1">
                  <c:v>7 +2,1</c:v>
                </c:pt>
                <c:pt idx="2">
                  <c:v>14+ 4,2</c:v>
                </c:pt>
                <c:pt idx="3">
                  <c:v>21+ 6,3</c:v>
                </c:pt>
              </c:strCache>
            </c:strRef>
          </c:cat>
          <c:val>
            <c:numRef>
              <c:f>'2016'!$F$6:$F$9</c:f>
              <c:numCache>
                <c:formatCode>General</c:formatCode>
                <c:ptCount val="4"/>
                <c:pt idx="0">
                  <c:v>5.76</c:v>
                </c:pt>
                <c:pt idx="1">
                  <c:v>6.48</c:v>
                </c:pt>
                <c:pt idx="2">
                  <c:v>6.17</c:v>
                </c:pt>
                <c:pt idx="3">
                  <c:v>6.08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990208"/>
        <c:axId val="146992128"/>
      </c:barChart>
      <c:catAx>
        <c:axId val="146990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pl-PL"/>
                  <a:t>Dawka popiół</a:t>
                </a:r>
                <a:r>
                  <a:rPr lang="pl-PL" baseline="0"/>
                  <a:t> + wapno </a:t>
                </a:r>
                <a:r>
                  <a:rPr lang="en-US"/>
                  <a:t>t/ha</a:t>
                </a:r>
              </a:p>
            </c:rich>
          </c:tx>
          <c:layout/>
          <c:overlay val="0"/>
        </c:title>
        <c:majorTickMark val="out"/>
        <c:minorTickMark val="none"/>
        <c:tickLblPos val="nextTo"/>
        <c:crossAx val="146992128"/>
        <c:crosses val="autoZero"/>
        <c:auto val="1"/>
        <c:lblAlgn val="ctr"/>
        <c:lblOffset val="100"/>
        <c:noMultiLvlLbl val="0"/>
      </c:catAx>
      <c:valAx>
        <c:axId val="146992128"/>
        <c:scaling>
          <c:orientation val="minMax"/>
          <c:min val="5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pl-PL"/>
                  <a:t>Plon pszenicy ozimej </a:t>
                </a:r>
                <a:r>
                  <a:rPr lang="pl-PL" baseline="0"/>
                  <a:t>t/ha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146990208"/>
        <c:crosses val="autoZero"/>
        <c:crossBetween val="between"/>
      </c:valAx>
    </c:plotArea>
    <c:legend>
      <c:legendPos val="r"/>
      <c:layout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en-GB" dirty="0"/>
              <a:t>Hg mg/kg </a:t>
            </a:r>
            <a:r>
              <a:rPr lang="pl-PL" dirty="0"/>
              <a:t>s</a:t>
            </a:r>
            <a:r>
              <a:rPr lang="en-GB" dirty="0"/>
              <a:t>.</a:t>
            </a:r>
            <a:r>
              <a:rPr lang="pl-PL" dirty="0"/>
              <a:t>m.</a:t>
            </a:r>
            <a:r>
              <a:rPr lang="pl-PL" baseline="0" dirty="0"/>
              <a:t> gleby</a:t>
            </a:r>
            <a:endParaRPr lang="en-GB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'Gleba z różnych pól'!$E$1</c:f>
              <c:strCache>
                <c:ptCount val="1"/>
                <c:pt idx="0">
                  <c:v>Hg mg/kg of soil d.m.</c:v>
                </c:pt>
              </c:strCache>
            </c:strRef>
          </c:tx>
          <c:invertIfNegative val="0"/>
          <c:cat>
            <c:numRef>
              <c:f>'Gleba z różnych pól'!$A$2:$A$8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'Gleba z różnych pól'!$E$2:$E$8</c:f>
              <c:numCache>
                <c:formatCode>General</c:formatCode>
                <c:ptCount val="7"/>
                <c:pt idx="0">
                  <c:v>4.5999999999999999E-2</c:v>
                </c:pt>
                <c:pt idx="1">
                  <c:v>4.5000000000000012E-2</c:v>
                </c:pt>
                <c:pt idx="2">
                  <c:v>3.1000000000000014E-2</c:v>
                </c:pt>
                <c:pt idx="3">
                  <c:v>3.9000000000000014E-2</c:v>
                </c:pt>
                <c:pt idx="4">
                  <c:v>3.9000000000000014E-2</c:v>
                </c:pt>
                <c:pt idx="5">
                  <c:v>2.1999999999999999E-2</c:v>
                </c:pt>
                <c:pt idx="6">
                  <c:v>2.1999999999999999E-2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59E-FA4E-9BDA-2F8635FA3AE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719872"/>
        <c:axId val="146721408"/>
      </c:barChart>
      <c:catAx>
        <c:axId val="146719872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721408"/>
        <c:crosses val="autoZero"/>
        <c:auto val="1"/>
        <c:lblAlgn val="ctr"/>
        <c:lblOffset val="100"/>
        <c:noMultiLvlLbl val="0"/>
      </c:catAx>
      <c:valAx>
        <c:axId val="1467214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71987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'2016'!$P$8</c:f>
              <c:strCache>
                <c:ptCount val="1"/>
                <c:pt idx="0">
                  <c:v>Popiół drewno + wapno</c:v>
                </c:pt>
              </c:strCache>
            </c:strRef>
          </c:tx>
          <c:invertIfNegative val="0"/>
          <c:cat>
            <c:numRef>
              <c:f>'2016'!$O$9:$O$12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cat>
          <c:val>
            <c:numRef>
              <c:f>'2016'!$P$9:$P$12</c:f>
              <c:numCache>
                <c:formatCode>General</c:formatCode>
                <c:ptCount val="4"/>
                <c:pt idx="0">
                  <c:v>4.78</c:v>
                </c:pt>
                <c:pt idx="1">
                  <c:v>4.38</c:v>
                </c:pt>
                <c:pt idx="2">
                  <c:v>4.75</c:v>
                </c:pt>
                <c:pt idx="3">
                  <c:v>4.96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D07-7748-B143-E90040C696AD}"/>
            </c:ext>
          </c:extLst>
        </c:ser>
        <c:ser>
          <c:idx val="1"/>
          <c:order val="1"/>
          <c:tx>
            <c:strRef>
              <c:f>'2016'!$Q$8</c:f>
              <c:strCache>
                <c:ptCount val="1"/>
                <c:pt idx="0">
                  <c:v>Popiół drewno + gips</c:v>
                </c:pt>
              </c:strCache>
            </c:strRef>
          </c:tx>
          <c:invertIfNegative val="0"/>
          <c:cat>
            <c:numRef>
              <c:f>'2016'!$O$9:$O$12</c:f>
              <c:numCache>
                <c:formatCode>General</c:formatCode>
                <c:ptCount val="4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</c:numCache>
            </c:numRef>
          </c:cat>
          <c:val>
            <c:numRef>
              <c:f>'2016'!$Q$9:$Q$12</c:f>
              <c:numCache>
                <c:formatCode>General</c:formatCode>
                <c:ptCount val="4"/>
                <c:pt idx="0">
                  <c:v>4.78</c:v>
                </c:pt>
                <c:pt idx="1">
                  <c:v>5.41</c:v>
                </c:pt>
                <c:pt idx="2">
                  <c:v>5.58</c:v>
                </c:pt>
                <c:pt idx="3">
                  <c:v>5.08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3D07-7748-B143-E90040C696AD}"/>
            </c:ext>
          </c:extLst>
        </c:ser>
        <c:ser>
          <c:idx val="2"/>
          <c:order val="2"/>
          <c:tx>
            <c:strRef>
              <c:f>'2016'!$P$23</c:f>
              <c:strCache>
                <c:ptCount val="1"/>
                <c:pt idx="0">
                  <c:v>Popiół słoma + wapno</c:v>
                </c:pt>
              </c:strCache>
            </c:strRef>
          </c:tx>
          <c:invertIfNegative val="0"/>
          <c:val>
            <c:numRef>
              <c:f>'2016'!$P$14:$P$17</c:f>
              <c:numCache>
                <c:formatCode>General</c:formatCode>
                <c:ptCount val="4"/>
                <c:pt idx="0">
                  <c:v>4.78</c:v>
                </c:pt>
                <c:pt idx="1">
                  <c:v>5.67</c:v>
                </c:pt>
                <c:pt idx="2">
                  <c:v>5.92</c:v>
                </c:pt>
                <c:pt idx="3">
                  <c:v>6.17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3D07-7748-B143-E90040C696AD}"/>
            </c:ext>
          </c:extLst>
        </c:ser>
        <c:ser>
          <c:idx val="3"/>
          <c:order val="3"/>
          <c:tx>
            <c:strRef>
              <c:f>'2016'!$Q$23</c:f>
              <c:strCache>
                <c:ptCount val="1"/>
                <c:pt idx="0">
                  <c:v>Popiół słoma + gips</c:v>
                </c:pt>
              </c:strCache>
            </c:strRef>
          </c:tx>
          <c:invertIfNegative val="0"/>
          <c:val>
            <c:numRef>
              <c:f>'2016'!$Q$14:$Q$17</c:f>
              <c:numCache>
                <c:formatCode>General</c:formatCode>
                <c:ptCount val="4"/>
                <c:pt idx="0">
                  <c:v>4.78</c:v>
                </c:pt>
                <c:pt idx="1">
                  <c:v>4.8499999999999996</c:v>
                </c:pt>
                <c:pt idx="2">
                  <c:v>4.5199999999999996</c:v>
                </c:pt>
                <c:pt idx="3">
                  <c:v>5.96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3D07-7748-B143-E90040C696A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072512"/>
        <c:axId val="123074432"/>
      </c:barChart>
      <c:catAx>
        <c:axId val="12307251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da-DK"/>
                </a:pPr>
                <a:r>
                  <a:rPr lang="pl-PL"/>
                  <a:t>Dawka</a:t>
                </a:r>
                <a:r>
                  <a:rPr lang="pl-PL" baseline="0"/>
                  <a:t> nawożenia</a:t>
                </a:r>
                <a:r>
                  <a:rPr lang="en-US"/>
                  <a:t> t/ha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23074432"/>
        <c:crosses val="autoZero"/>
        <c:auto val="1"/>
        <c:lblAlgn val="ctr"/>
        <c:lblOffset val="100"/>
        <c:noMultiLvlLbl val="0"/>
      </c:catAx>
      <c:valAx>
        <c:axId val="123074432"/>
        <c:scaling>
          <c:orientation val="minMax"/>
          <c:min val="3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da-DK"/>
                </a:pPr>
                <a:r>
                  <a:rPr lang="pl-PL"/>
                  <a:t>Plon pszenicy</a:t>
                </a:r>
                <a:r>
                  <a:rPr lang="pl-PL" baseline="0"/>
                  <a:t> jarej </a:t>
                </a:r>
                <a:r>
                  <a:rPr lang="en-US"/>
                  <a:t>t/ha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23072512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da-DK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Popiół z biomasy</c:v>
          </c:tx>
          <c:invertIfNegative val="0"/>
          <c:cat>
            <c:numRef>
              <c:f>'2019'!$C$3:$F$3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cat>
          <c:val>
            <c:numRef>
              <c:f>'2019'!$C$4:$F$4</c:f>
              <c:numCache>
                <c:formatCode>General</c:formatCode>
                <c:ptCount val="4"/>
                <c:pt idx="0">
                  <c:v>40.800000000000011</c:v>
                </c:pt>
                <c:pt idx="1">
                  <c:v>57.8</c:v>
                </c:pt>
                <c:pt idx="2">
                  <c:v>64.7</c:v>
                </c:pt>
                <c:pt idx="3">
                  <c:v>63.8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02D-F84B-8E44-07E8DDE7324C}"/>
            </c:ext>
          </c:extLst>
        </c:ser>
        <c:ser>
          <c:idx val="1"/>
          <c:order val="1"/>
          <c:tx>
            <c:v>PROFIT</c:v>
          </c:tx>
          <c:invertIfNegative val="0"/>
          <c:cat>
            <c:numRef>
              <c:f>'2019'!$C$3:$F$3</c:f>
              <c:numCache>
                <c:formatCode>General</c:formatCode>
                <c:ptCount val="4"/>
                <c:pt idx="0">
                  <c:v>0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cat>
          <c:val>
            <c:numRef>
              <c:f>'2019'!$C$5:$F$5</c:f>
              <c:numCache>
                <c:formatCode>General</c:formatCode>
                <c:ptCount val="4"/>
                <c:pt idx="0">
                  <c:v>47.8</c:v>
                </c:pt>
                <c:pt idx="1">
                  <c:v>67.3</c:v>
                </c:pt>
                <c:pt idx="2">
                  <c:v>56</c:v>
                </c:pt>
                <c:pt idx="3">
                  <c:v>50.8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A02D-F84B-8E44-07E8DDE7324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23502976"/>
        <c:axId val="123504896"/>
      </c:barChart>
      <c:catAx>
        <c:axId val="1235029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da-DK"/>
                </a:pPr>
                <a:r>
                  <a:rPr lang="pl-PL"/>
                  <a:t>Dawka</a:t>
                </a:r>
                <a:r>
                  <a:rPr lang="pl-PL" baseline="0"/>
                  <a:t> </a:t>
                </a:r>
                <a:r>
                  <a:rPr lang="pl-PL"/>
                  <a:t>t/ha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23504896"/>
        <c:crosses val="autoZero"/>
        <c:auto val="1"/>
        <c:lblAlgn val="ctr"/>
        <c:lblOffset val="100"/>
        <c:noMultiLvlLbl val="0"/>
      </c:catAx>
      <c:valAx>
        <c:axId val="12350489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 lang="da-DK"/>
                </a:pPr>
                <a:r>
                  <a:rPr lang="pl-PL"/>
                  <a:t>Plon jęczmienia jarego </a:t>
                </a:r>
                <a:r>
                  <a:rPr lang="en-US"/>
                  <a:t>dt/ha</a:t>
                </a:r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23502976"/>
        <c:crosses val="autoZero"/>
        <c:crossBetween val="between"/>
      </c:valAx>
    </c:plotArea>
    <c:legend>
      <c:legendPos val="r"/>
      <c:layout/>
      <c:overlay val="0"/>
      <c:txPr>
        <a:bodyPr/>
        <a:lstStyle/>
        <a:p>
          <a:pPr>
            <a:defRPr lang="da-DK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pH</a:t>
            </a:r>
            <a:r>
              <a:rPr lang="pl-PL" dirty="0"/>
              <a:t> gleby</a:t>
            </a:r>
            <a:r>
              <a:rPr lang="en-US" dirty="0"/>
              <a:t> </a:t>
            </a: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5.0354269928498917E-2"/>
          <c:y val="0.19658073354023359"/>
          <c:w val="0.93212289017230832"/>
          <c:h val="0.42094153489779118"/>
        </c:manualLayout>
      </c:layout>
      <c:barChart>
        <c:barDir val="col"/>
        <c:grouping val="clustered"/>
        <c:varyColors val="0"/>
        <c:ser>
          <c:idx val="0"/>
          <c:order val="0"/>
          <c:tx>
            <c:v>soil pH in KCl</c:v>
          </c:tx>
          <c:spPr>
            <a:solidFill>
              <a:srgbClr val="28AA70"/>
            </a:solidFill>
          </c:spPr>
          <c:invertIfNegative val="0"/>
          <c:cat>
            <c:multiLvlStrRef>
              <c:f>'[Diagrams and data.xlsx]2019'!$C$35:$F$36,'[Diagrams and data.xlsx]2019'!$M$35:$P$36,'[Diagrams and data.xlsx]2019'!$U$35:$X$36</c:f>
              <c:multiLvlStrCache>
                <c:ptCount val="12"/>
                <c:lvl>
                  <c:pt idx="0">
                    <c:v>0</c:v>
                  </c:pt>
                  <c:pt idx="1">
                    <c:v>5</c:v>
                  </c:pt>
                  <c:pt idx="2">
                    <c:v>10</c:v>
                  </c:pt>
                  <c:pt idx="3">
                    <c:v>15</c:v>
                  </c:pt>
                  <c:pt idx="4">
                    <c:v>0</c:v>
                  </c:pt>
                  <c:pt idx="5">
                    <c:v>5</c:v>
                  </c:pt>
                  <c:pt idx="6">
                    <c:v>10</c:v>
                  </c:pt>
                  <c:pt idx="7">
                    <c:v>15</c:v>
                  </c:pt>
                  <c:pt idx="8">
                    <c:v>0</c:v>
                  </c:pt>
                  <c:pt idx="9">
                    <c:v>5</c:v>
                  </c:pt>
                  <c:pt idx="10">
                    <c:v>10</c:v>
                  </c:pt>
                  <c:pt idx="11">
                    <c:v>15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'[Diagrams and data.xlsx]2019'!$C$39:$F$39,'[Diagrams and data.xlsx]2019'!$M$39:$P$39,'[Diagrams and data.xlsx]2019'!$U$39:$X$39</c:f>
              <c:numCache>
                <c:formatCode>General</c:formatCode>
                <c:ptCount val="12"/>
                <c:pt idx="0">
                  <c:v>5</c:v>
                </c:pt>
                <c:pt idx="1">
                  <c:v>5.2</c:v>
                </c:pt>
                <c:pt idx="2">
                  <c:v>5.7</c:v>
                </c:pt>
                <c:pt idx="3">
                  <c:v>6.2</c:v>
                </c:pt>
                <c:pt idx="4">
                  <c:v>4.3</c:v>
                </c:pt>
                <c:pt idx="5">
                  <c:v>4.2</c:v>
                </c:pt>
                <c:pt idx="6">
                  <c:v>5</c:v>
                </c:pt>
                <c:pt idx="7">
                  <c:v>5.3</c:v>
                </c:pt>
                <c:pt idx="8">
                  <c:v>4.0599999999999996</c:v>
                </c:pt>
                <c:pt idx="9">
                  <c:v>4.1599999999999975</c:v>
                </c:pt>
                <c:pt idx="10">
                  <c:v>4.7</c:v>
                </c:pt>
                <c:pt idx="11">
                  <c:v>5.41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D6A-DF43-91D0-392E061AD1A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74364928"/>
        <c:axId val="145383808"/>
      </c:barChart>
      <c:catAx>
        <c:axId val="174364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da-DK"/>
                </a:pPr>
                <a:r>
                  <a:rPr lang="pl-PL" dirty="0"/>
                  <a:t>Dawka PROFIT </a:t>
                </a:r>
                <a:r>
                  <a:rPr lang="en-US" dirty="0"/>
                  <a:t>t/ha</a:t>
                </a:r>
                <a:endParaRPr lang="pl-PL" dirty="0"/>
              </a:p>
              <a:p>
                <a:pPr>
                  <a:defRPr lang="da-DK"/>
                </a:pPr>
                <a:r>
                  <a:rPr lang="pl-PL" dirty="0"/>
                  <a:t>Rok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5383808"/>
        <c:crosses val="autoZero"/>
        <c:auto val="1"/>
        <c:lblAlgn val="ctr"/>
        <c:lblOffset val="100"/>
        <c:tickLblSkip val="1"/>
        <c:noMultiLvlLbl val="0"/>
      </c:catAx>
      <c:valAx>
        <c:axId val="145383808"/>
        <c:scaling>
          <c:orientation val="minMax"/>
          <c:min val="3.5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7436492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pl-PL" dirty="0"/>
              <a:t>Zasobność gleby</a:t>
            </a:r>
            <a:r>
              <a:rPr lang="pl-PL" baseline="0" dirty="0"/>
              <a:t> w </a:t>
            </a:r>
            <a:r>
              <a:rPr lang="pl-PL" baseline="0" dirty="0">
                <a:solidFill>
                  <a:schemeClr val="accent1">
                    <a:lumMod val="75000"/>
                  </a:schemeClr>
                </a:solidFill>
              </a:rPr>
              <a:t>fosfor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Available P content</c:v>
          </c:tx>
          <c:spPr>
            <a:solidFill>
              <a:srgbClr val="28AA70"/>
            </a:solidFill>
            <a:ln>
              <a:solidFill>
                <a:schemeClr val="accent1"/>
              </a:solidFill>
            </a:ln>
          </c:spPr>
          <c:invertIfNegative val="0"/>
          <c:cat>
            <c:multiLvlStrRef>
              <c:f>'[Diagrams and data.xlsx]2019'!$C$35:$F$36,'[Diagrams and data.xlsx]2019'!$M$35:$P$36,'[Diagrams and data.xlsx]2019'!$U$35:$X$36</c:f>
              <c:multiLvlStrCache>
                <c:ptCount val="12"/>
                <c:lvl>
                  <c:pt idx="0">
                    <c:v>0</c:v>
                  </c:pt>
                  <c:pt idx="1">
                    <c:v>5</c:v>
                  </c:pt>
                  <c:pt idx="2">
                    <c:v>10</c:v>
                  </c:pt>
                  <c:pt idx="3">
                    <c:v>15</c:v>
                  </c:pt>
                  <c:pt idx="4">
                    <c:v>0</c:v>
                  </c:pt>
                  <c:pt idx="5">
                    <c:v>5</c:v>
                  </c:pt>
                  <c:pt idx="6">
                    <c:v>10</c:v>
                  </c:pt>
                  <c:pt idx="7">
                    <c:v>15</c:v>
                  </c:pt>
                  <c:pt idx="8">
                    <c:v>0</c:v>
                  </c:pt>
                  <c:pt idx="9">
                    <c:v>5</c:v>
                  </c:pt>
                  <c:pt idx="10">
                    <c:v>10</c:v>
                  </c:pt>
                  <c:pt idx="11">
                    <c:v>15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'[Diagrams and data.xlsx]2019'!$C$78:$F$78,'[Diagrams and data.xlsx]2019'!$J$77:$M$77,'[Diagrams and data.xlsx]2019'!$R$78:$U$78</c:f>
              <c:numCache>
                <c:formatCode>General</c:formatCode>
                <c:ptCount val="12"/>
                <c:pt idx="0">
                  <c:v>24.3</c:v>
                </c:pt>
                <c:pt idx="1">
                  <c:v>28.7</c:v>
                </c:pt>
                <c:pt idx="2">
                  <c:v>31.2</c:v>
                </c:pt>
                <c:pt idx="3">
                  <c:v>41.3</c:v>
                </c:pt>
                <c:pt idx="4">
                  <c:v>25.5</c:v>
                </c:pt>
                <c:pt idx="5">
                  <c:v>27</c:v>
                </c:pt>
                <c:pt idx="6">
                  <c:v>26.3</c:v>
                </c:pt>
                <c:pt idx="7">
                  <c:v>36.5</c:v>
                </c:pt>
                <c:pt idx="8">
                  <c:v>25.51</c:v>
                </c:pt>
                <c:pt idx="9">
                  <c:v>26.7</c:v>
                </c:pt>
                <c:pt idx="10">
                  <c:v>26.8</c:v>
                </c:pt>
                <c:pt idx="11">
                  <c:v>28.2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8-D3C1-2149-9B2A-9DC506EFB2B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227584"/>
        <c:axId val="146229504"/>
      </c:barChart>
      <c:catAx>
        <c:axId val="1462275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da-DK"/>
                </a:pPr>
                <a:r>
                  <a:rPr lang="pl-PL" dirty="0"/>
                  <a:t>Dawka PROFIT</a:t>
                </a:r>
                <a:r>
                  <a:rPr lang="pl-PL" baseline="0" dirty="0"/>
                  <a:t> </a:t>
                </a:r>
                <a:r>
                  <a:rPr lang="en-US" dirty="0"/>
                  <a:t>t/ha</a:t>
                </a:r>
                <a:endParaRPr lang="pl-PL" dirty="0"/>
              </a:p>
              <a:p>
                <a:pPr>
                  <a:defRPr lang="da-DK"/>
                </a:pPr>
                <a:r>
                  <a:rPr lang="pl-PL" dirty="0"/>
                  <a:t>Rok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229504"/>
        <c:crosses val="autoZero"/>
        <c:auto val="1"/>
        <c:lblAlgn val="ctr"/>
        <c:lblOffset val="100"/>
        <c:tickLblSkip val="1"/>
        <c:noMultiLvlLbl val="0"/>
      </c:catAx>
      <c:valAx>
        <c:axId val="1462295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227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pl-PL" dirty="0"/>
              <a:t>Zasobność gleby w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potas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Available K content</c:v>
          </c:tx>
          <c:spPr>
            <a:solidFill>
              <a:srgbClr val="FFC000"/>
            </a:solidFill>
          </c:spPr>
          <c:invertIfNegative val="0"/>
          <c:cat>
            <c:multiLvlStrRef>
              <c:f>'[Diagrams and data.xlsx]2019'!$C$35:$F$36,'[Diagrams and data.xlsx]2019'!$M$35:$P$36,'[Diagrams and data.xlsx]2019'!$U$35:$X$36</c:f>
              <c:multiLvlStrCache>
                <c:ptCount val="12"/>
                <c:lvl>
                  <c:pt idx="0">
                    <c:v>0</c:v>
                  </c:pt>
                  <c:pt idx="1">
                    <c:v>5</c:v>
                  </c:pt>
                  <c:pt idx="2">
                    <c:v>10</c:v>
                  </c:pt>
                  <c:pt idx="3">
                    <c:v>15</c:v>
                  </c:pt>
                  <c:pt idx="4">
                    <c:v>0</c:v>
                  </c:pt>
                  <c:pt idx="5">
                    <c:v>5</c:v>
                  </c:pt>
                  <c:pt idx="6">
                    <c:v>10</c:v>
                  </c:pt>
                  <c:pt idx="7">
                    <c:v>15</c:v>
                  </c:pt>
                  <c:pt idx="8">
                    <c:v>0</c:v>
                  </c:pt>
                  <c:pt idx="9">
                    <c:v>5</c:v>
                  </c:pt>
                  <c:pt idx="10">
                    <c:v>10</c:v>
                  </c:pt>
                  <c:pt idx="11">
                    <c:v>15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'[Diagrams and data.xlsx]2019'!$C$118:$F$118,'[Diagrams and data.xlsx]2019'!$K$118:$N$118,'[Diagrams and data.xlsx]2019'!$S$118:$V$118</c:f>
              <c:numCache>
                <c:formatCode>General</c:formatCode>
                <c:ptCount val="12"/>
                <c:pt idx="0">
                  <c:v>66.8</c:v>
                </c:pt>
                <c:pt idx="1">
                  <c:v>160.4</c:v>
                </c:pt>
                <c:pt idx="2">
                  <c:v>258.3</c:v>
                </c:pt>
                <c:pt idx="3">
                  <c:v>378.1</c:v>
                </c:pt>
                <c:pt idx="4">
                  <c:v>63.4</c:v>
                </c:pt>
                <c:pt idx="5">
                  <c:v>96.9</c:v>
                </c:pt>
                <c:pt idx="6">
                  <c:v>118.9</c:v>
                </c:pt>
                <c:pt idx="7">
                  <c:v>133.6</c:v>
                </c:pt>
                <c:pt idx="8">
                  <c:v>104.8</c:v>
                </c:pt>
                <c:pt idx="9">
                  <c:v>152.69999999999999</c:v>
                </c:pt>
                <c:pt idx="10">
                  <c:v>131.5</c:v>
                </c:pt>
                <c:pt idx="11">
                  <c:v>186.3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EB92-404C-A515-581A012579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273024"/>
        <c:axId val="146274944"/>
      </c:barChart>
      <c:catAx>
        <c:axId val="14627302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da-DK"/>
                </a:pPr>
                <a:r>
                  <a:rPr lang="pl-PL" dirty="0"/>
                  <a:t>Dawka PROFIT </a:t>
                </a:r>
                <a:r>
                  <a:rPr lang="en-US" dirty="0"/>
                  <a:t>t/ha</a:t>
                </a:r>
                <a:endParaRPr lang="pl-PL" dirty="0"/>
              </a:p>
              <a:p>
                <a:pPr>
                  <a:defRPr lang="da-DK"/>
                </a:pPr>
                <a:r>
                  <a:rPr lang="pl-PL" dirty="0"/>
                  <a:t>Rok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274944"/>
        <c:crosses val="autoZero"/>
        <c:auto val="1"/>
        <c:lblAlgn val="ctr"/>
        <c:lblOffset val="100"/>
        <c:tickLblSkip val="1"/>
        <c:noMultiLvlLbl val="0"/>
      </c:catAx>
      <c:valAx>
        <c:axId val="14627494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27302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pl-PL" dirty="0"/>
              <a:t>Zasobność gleby w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magnez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c:rich>
      </c:tx>
      <c:layout/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Available Mg content</c:v>
          </c:tx>
          <c:spPr>
            <a:solidFill>
              <a:srgbClr val="92D050"/>
            </a:solidFill>
          </c:spPr>
          <c:invertIfNegative val="0"/>
          <c:cat>
            <c:multiLvlStrRef>
              <c:f>'[Diagrams and data.xlsx]2019'!$C$35:$F$36,'[Diagrams and data.xlsx]2019'!$M$35:$P$36,'[Diagrams and data.xlsx]2019'!$U$35:$X$36</c:f>
              <c:multiLvlStrCache>
                <c:ptCount val="12"/>
                <c:lvl>
                  <c:pt idx="0">
                    <c:v>0</c:v>
                  </c:pt>
                  <c:pt idx="1">
                    <c:v>5</c:v>
                  </c:pt>
                  <c:pt idx="2">
                    <c:v>10</c:v>
                  </c:pt>
                  <c:pt idx="3">
                    <c:v>15</c:v>
                  </c:pt>
                  <c:pt idx="4">
                    <c:v>0</c:v>
                  </c:pt>
                  <c:pt idx="5">
                    <c:v>5</c:v>
                  </c:pt>
                  <c:pt idx="6">
                    <c:v>10</c:v>
                  </c:pt>
                  <c:pt idx="7">
                    <c:v>15</c:v>
                  </c:pt>
                  <c:pt idx="8">
                    <c:v>0</c:v>
                  </c:pt>
                  <c:pt idx="9">
                    <c:v>5</c:v>
                  </c:pt>
                  <c:pt idx="10">
                    <c:v>10</c:v>
                  </c:pt>
                  <c:pt idx="11">
                    <c:v>15</c:v>
                  </c:pt>
                </c:lvl>
                <c:lvl>
                  <c:pt idx="0">
                    <c:v>2019</c:v>
                  </c:pt>
                  <c:pt idx="4">
                    <c:v>2020</c:v>
                  </c:pt>
                  <c:pt idx="8">
                    <c:v>2021</c:v>
                  </c:pt>
                </c:lvl>
              </c:multiLvlStrCache>
            </c:multiLvlStrRef>
          </c:cat>
          <c:val>
            <c:numRef>
              <c:f>'[Diagrams and data.xlsx]2019'!$D$156:$G$156,'[Diagrams and data.xlsx]2019'!$L$156:$O$156,'[Diagrams and data.xlsx]2019'!$T$156:$W$156</c:f>
              <c:numCache>
                <c:formatCode>General</c:formatCode>
                <c:ptCount val="12"/>
                <c:pt idx="0">
                  <c:v>78.8</c:v>
                </c:pt>
                <c:pt idx="1">
                  <c:v>87.9</c:v>
                </c:pt>
                <c:pt idx="2">
                  <c:v>91.6</c:v>
                </c:pt>
                <c:pt idx="3">
                  <c:v>106.2</c:v>
                </c:pt>
                <c:pt idx="4">
                  <c:v>28.9</c:v>
                </c:pt>
                <c:pt idx="5">
                  <c:v>28.5</c:v>
                </c:pt>
                <c:pt idx="6">
                  <c:v>30.8</c:v>
                </c:pt>
                <c:pt idx="7">
                  <c:v>33.4</c:v>
                </c:pt>
                <c:pt idx="8">
                  <c:v>56.5</c:v>
                </c:pt>
                <c:pt idx="9">
                  <c:v>43.6</c:v>
                </c:pt>
                <c:pt idx="10">
                  <c:v>57.3</c:v>
                </c:pt>
                <c:pt idx="11">
                  <c:v>56.2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4D6A-C248-AE67-C8B4D66E76A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589184"/>
        <c:axId val="146591104"/>
      </c:barChart>
      <c:catAx>
        <c:axId val="1465891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lang="da-DK"/>
                </a:pPr>
                <a:r>
                  <a:rPr lang="pl-PL" dirty="0"/>
                  <a:t>Dawka PROFIT</a:t>
                </a:r>
                <a:r>
                  <a:rPr lang="en-US" dirty="0"/>
                  <a:t> t/ha</a:t>
                </a:r>
                <a:endParaRPr lang="pl-PL" dirty="0"/>
              </a:p>
              <a:p>
                <a:pPr>
                  <a:defRPr lang="da-DK"/>
                </a:pPr>
                <a:r>
                  <a:rPr lang="pl-PL" dirty="0"/>
                  <a:t>Rok</a:t>
                </a:r>
                <a:endParaRPr lang="en-US" dirty="0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591104"/>
        <c:crosses val="autoZero"/>
        <c:auto val="1"/>
        <c:lblAlgn val="ctr"/>
        <c:lblOffset val="100"/>
        <c:tickLblSkip val="1"/>
        <c:noMultiLvlLbl val="0"/>
      </c:catAx>
      <c:valAx>
        <c:axId val="146591104"/>
        <c:scaling>
          <c:orientation val="minMax"/>
        </c:scaling>
        <c:delete val="0"/>
        <c:axPos val="l"/>
        <c:majorGridlines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5891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en-GB" dirty="0" err="1"/>
              <a:t>Pb</a:t>
            </a:r>
            <a:r>
              <a:rPr lang="en-GB" dirty="0"/>
              <a:t> mg/kg </a:t>
            </a:r>
            <a:r>
              <a:rPr lang="pl-PL" dirty="0" err="1"/>
              <a:t>s.m</a:t>
            </a:r>
            <a:r>
              <a:rPr lang="pl-PL" dirty="0"/>
              <a:t>. gleby</a:t>
            </a:r>
            <a:endParaRPr lang="en-GB" dirty="0"/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0814794702386339"/>
          <c:y val="0.21911421911421919"/>
          <c:w val="0.83606661236311031"/>
          <c:h val="0.6250833063299584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'Gleba z różnych pól'!$C$1</c:f>
              <c:strCache>
                <c:ptCount val="1"/>
                <c:pt idx="0">
                  <c:v>Pb mg/kg of soil d.m.</c:v>
                </c:pt>
              </c:strCache>
            </c:strRef>
          </c:tx>
          <c:invertIfNegative val="0"/>
          <c:cat>
            <c:numRef>
              <c:f>'Gleba z różnych pól'!$A$2:$A$8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'Gleba z różnych pól'!$C$2:$C$8</c:f>
              <c:numCache>
                <c:formatCode>General</c:formatCode>
                <c:ptCount val="7"/>
                <c:pt idx="0">
                  <c:v>26.8</c:v>
                </c:pt>
                <c:pt idx="1">
                  <c:v>15</c:v>
                </c:pt>
                <c:pt idx="2">
                  <c:v>14.1</c:v>
                </c:pt>
                <c:pt idx="3">
                  <c:v>14.2</c:v>
                </c:pt>
                <c:pt idx="4">
                  <c:v>14.8</c:v>
                </c:pt>
                <c:pt idx="5">
                  <c:v>11.5</c:v>
                </c:pt>
                <c:pt idx="6">
                  <c:v>11.7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AA29-6047-A772-F4FE6C9C183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663680"/>
        <c:axId val="146673664"/>
      </c:barChart>
      <c:catAx>
        <c:axId val="14666368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673664"/>
        <c:crosses val="autoZero"/>
        <c:auto val="1"/>
        <c:lblAlgn val="ctr"/>
        <c:lblOffset val="100"/>
        <c:noMultiLvlLbl val="0"/>
      </c:catAx>
      <c:valAx>
        <c:axId val="146673664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66368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lang="da-DK"/>
            </a:pPr>
            <a:r>
              <a:rPr lang="en-GB" dirty="0"/>
              <a:t>Cd mg/kg</a:t>
            </a:r>
            <a:r>
              <a:rPr lang="pl-PL" dirty="0"/>
              <a:t> </a:t>
            </a:r>
            <a:r>
              <a:rPr lang="pl-PL" dirty="0" err="1"/>
              <a:t>s.m</a:t>
            </a:r>
            <a:r>
              <a:rPr lang="pl-PL" dirty="0"/>
              <a:t>. gleby</a:t>
            </a:r>
            <a:endParaRPr lang="en-GB" dirty="0"/>
          </a:p>
        </c:rich>
      </c:tx>
      <c:layout/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'Gleba z różnych pól'!$D$1</c:f>
              <c:strCache>
                <c:ptCount val="1"/>
                <c:pt idx="0">
                  <c:v>Cd mg/kg of soil d.m.</c:v>
                </c:pt>
              </c:strCache>
            </c:strRef>
          </c:tx>
          <c:invertIfNegative val="0"/>
          <c:cat>
            <c:numRef>
              <c:f>'Gleba z różnych pól'!$A$2:$A$8</c:f>
              <c:numCache>
                <c:formatCode>General</c:formatCode>
                <c:ptCount val="7"/>
                <c:pt idx="0">
                  <c:v>1</c:v>
                </c:pt>
                <c:pt idx="1">
                  <c:v>2</c:v>
                </c:pt>
                <c:pt idx="2">
                  <c:v>3</c:v>
                </c:pt>
                <c:pt idx="3">
                  <c:v>4</c:v>
                </c:pt>
                <c:pt idx="4">
                  <c:v>5</c:v>
                </c:pt>
                <c:pt idx="5">
                  <c:v>6</c:v>
                </c:pt>
                <c:pt idx="6">
                  <c:v>7</c:v>
                </c:pt>
              </c:numCache>
            </c:numRef>
          </c:cat>
          <c:val>
            <c:numRef>
              <c:f>'Gleba z różnych pól'!$D$2:$D$8</c:f>
              <c:numCache>
                <c:formatCode>General</c:formatCode>
                <c:ptCount val="7"/>
                <c:pt idx="0">
                  <c:v>0.37800000000000017</c:v>
                </c:pt>
                <c:pt idx="1">
                  <c:v>0.21300000000000008</c:v>
                </c:pt>
                <c:pt idx="2">
                  <c:v>0.20100000000000001</c:v>
                </c:pt>
                <c:pt idx="3">
                  <c:v>0.2</c:v>
                </c:pt>
                <c:pt idx="4">
                  <c:v>0.253</c:v>
                </c:pt>
                <c:pt idx="5">
                  <c:v>0.2</c:v>
                </c:pt>
                <c:pt idx="6">
                  <c:v>0.2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9BB-264C-B229-E5692B11D6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698240"/>
        <c:axId val="146699776"/>
      </c:barChart>
      <c:catAx>
        <c:axId val="146698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699776"/>
        <c:crosses val="autoZero"/>
        <c:auto val="1"/>
        <c:lblAlgn val="ctr"/>
        <c:lblOffset val="100"/>
        <c:noMultiLvlLbl val="0"/>
      </c:catAx>
      <c:valAx>
        <c:axId val="146699776"/>
        <c:scaling>
          <c:orientation val="minMax"/>
          <c:min val="0.2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lang="da-DK"/>
            </a:pPr>
            <a:endParaRPr lang="en-US"/>
          </a:p>
        </c:txPr>
        <c:crossAx val="14669824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22-06-13T19:29:24.996" idx="1">
    <p:pos x="5848" y="3219"/>
    <p:text>Nawozy PROFIT są produkowane na bazie popiołów z biomasy. Głównym surowcem są popioły ze słomy oraz z drewna. Popiół drzewny charakteryzuje się wysoką zawartością wapnia i umiarkowaną zawartością potasu, podczas gdy popioły ze słomy zawierają niewielkie ilości wapnia, umiarkowaną ilość siarki oraz wysoką zawartość potasu. Dzięki temu Agro Trade jest w stanie tworzyć produkty o bardziej zrównoważonym składzie. Popioły jak i produkty Agro Trade charakteryzują się niską zawartością metali ciężkich, dzięki czemu gotowy produkt nie przekracza norm ustanowionych przez Ministerstwo Rolnictwa i Rozwoju Wsi. </p:text>
  </p:cm>
</p:cmLst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4C1A69-A846-48F2-B2B8-C00BB5E5B200}" type="datetimeFigureOut">
              <a:rPr lang="en-US" smtClean="0"/>
              <a:pPr/>
              <a:t>6/20/2022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FD951-C95D-4E46-9D9A-A9682EB0017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3240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4044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slidebille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dsholder til no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60FD951-C95D-4E46-9D9A-A9682EB00177}" type="slidenum">
              <a:rPr lang="en-US" smtClean="0"/>
              <a:pPr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4365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cov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1" b="2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567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 1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01" b="290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338226" y="307975"/>
            <a:ext cx="9705039" cy="8159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434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61736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6148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000" y="0"/>
            <a:ext cx="6700000" cy="6858000"/>
          </a:xfrm>
          <a:custGeom>
            <a:avLst/>
            <a:gdLst>
              <a:gd name="connsiteX0" fmla="*/ 0 w 6700000"/>
              <a:gd name="connsiteY0" fmla="*/ 0 h 6858000"/>
              <a:gd name="connsiteX1" fmla="*/ 6700000 w 6700000"/>
              <a:gd name="connsiteY1" fmla="*/ 0 h 6858000"/>
              <a:gd name="connsiteX2" fmla="*/ 6700000 w 6700000"/>
              <a:gd name="connsiteY2" fmla="*/ 6858000 h 6858000"/>
              <a:gd name="connsiteX3" fmla="*/ 2520801 w 6700000"/>
              <a:gd name="connsiteY3" fmla="*/ 6858000 h 6858000"/>
              <a:gd name="connsiteX4" fmla="*/ 2470875 w 6700000"/>
              <a:gd name="connsiteY4" fmla="*/ 6838148 h 6858000"/>
              <a:gd name="connsiteX5" fmla="*/ 2028617 w 6700000"/>
              <a:gd name="connsiteY5" fmla="*/ 6008067 h 6858000"/>
              <a:gd name="connsiteX6" fmla="*/ 1325784 w 6700000"/>
              <a:gd name="connsiteY6" fmla="*/ 4481035 h 6858000"/>
              <a:gd name="connsiteX7" fmla="*/ 704297 w 6700000"/>
              <a:gd name="connsiteY7" fmla="*/ 2801299 h 6858000"/>
              <a:gd name="connsiteX8" fmla="*/ 1091507 w 6700000"/>
              <a:gd name="connsiteY8" fmla="*/ 1654401 h 6858000"/>
              <a:gd name="connsiteX9" fmla="*/ 122 w 6700000"/>
              <a:gd name="connsiteY9" fmla="*/ 9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00000" h="6858000">
                <a:moveTo>
                  <a:pt x="0" y="0"/>
                </a:moveTo>
                <a:lnTo>
                  <a:pt x="6700000" y="0"/>
                </a:lnTo>
                <a:lnTo>
                  <a:pt x="6700000" y="6858000"/>
                </a:lnTo>
                <a:lnTo>
                  <a:pt x="2520801" y="6858000"/>
                </a:lnTo>
                <a:lnTo>
                  <a:pt x="2470875" y="6838148"/>
                </a:lnTo>
                <a:cubicBezTo>
                  <a:pt x="2264776" y="6746961"/>
                  <a:pt x="1996078" y="6527907"/>
                  <a:pt x="2028617" y="6008067"/>
                </a:cubicBezTo>
                <a:cubicBezTo>
                  <a:pt x="2080679" y="5173072"/>
                  <a:pt x="1888701" y="4965136"/>
                  <a:pt x="1325784" y="4481035"/>
                </a:cubicBezTo>
                <a:cubicBezTo>
                  <a:pt x="792152" y="4019676"/>
                  <a:pt x="463512" y="3233417"/>
                  <a:pt x="704297" y="2801299"/>
                </a:cubicBezTo>
                <a:cubicBezTo>
                  <a:pt x="909290" y="2434162"/>
                  <a:pt x="1205391" y="1959807"/>
                  <a:pt x="1091507" y="1654401"/>
                </a:cubicBezTo>
                <a:cubicBezTo>
                  <a:pt x="984740" y="1371129"/>
                  <a:pt x="140135" y="685221"/>
                  <a:pt x="122" y="9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822152" y="766437"/>
            <a:ext cx="4474029" cy="13112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822152" y="2215299"/>
            <a:ext cx="4474030" cy="395925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74616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12430" cy="6858000"/>
          </a:xfrm>
          <a:custGeom>
            <a:avLst/>
            <a:gdLst>
              <a:gd name="connsiteX0" fmla="*/ 0 w 6912430"/>
              <a:gd name="connsiteY0" fmla="*/ 0 h 6858000"/>
              <a:gd name="connsiteX1" fmla="*/ 4392548 w 6912430"/>
              <a:gd name="connsiteY1" fmla="*/ 0 h 6858000"/>
              <a:gd name="connsiteX2" fmla="*/ 4392670 w 6912430"/>
              <a:gd name="connsiteY2" fmla="*/ 918 h 6858000"/>
              <a:gd name="connsiteX3" fmla="*/ 5484055 w 6912430"/>
              <a:gd name="connsiteY3" fmla="*/ 1654400 h 6858000"/>
              <a:gd name="connsiteX4" fmla="*/ 5096844 w 6912430"/>
              <a:gd name="connsiteY4" fmla="*/ 2801298 h 6858000"/>
              <a:gd name="connsiteX5" fmla="*/ 5718332 w 6912430"/>
              <a:gd name="connsiteY5" fmla="*/ 4481034 h 6858000"/>
              <a:gd name="connsiteX6" fmla="*/ 6421164 w 6912430"/>
              <a:gd name="connsiteY6" fmla="*/ 6008066 h 6858000"/>
              <a:gd name="connsiteX7" fmla="*/ 6863422 w 6912430"/>
              <a:gd name="connsiteY7" fmla="*/ 6838147 h 6858000"/>
              <a:gd name="connsiteX8" fmla="*/ 6912430 w 6912430"/>
              <a:gd name="connsiteY8" fmla="*/ 6857634 h 6858000"/>
              <a:gd name="connsiteX9" fmla="*/ 6912430 w 6912430"/>
              <a:gd name="connsiteY9" fmla="*/ 6858000 h 6858000"/>
              <a:gd name="connsiteX10" fmla="*/ 0 w 691243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2430" h="6858000">
                <a:moveTo>
                  <a:pt x="0" y="0"/>
                </a:moveTo>
                <a:lnTo>
                  <a:pt x="4392548" y="0"/>
                </a:lnTo>
                <a:lnTo>
                  <a:pt x="4392670" y="918"/>
                </a:lnTo>
                <a:cubicBezTo>
                  <a:pt x="4532682" y="685220"/>
                  <a:pt x="5377288" y="1371128"/>
                  <a:pt x="5484055" y="1654400"/>
                </a:cubicBezTo>
                <a:cubicBezTo>
                  <a:pt x="5597939" y="1959806"/>
                  <a:pt x="5301838" y="2434161"/>
                  <a:pt x="5096844" y="2801298"/>
                </a:cubicBezTo>
                <a:cubicBezTo>
                  <a:pt x="4856059" y="3233416"/>
                  <a:pt x="5184700" y="4019675"/>
                  <a:pt x="5718332" y="4481034"/>
                </a:cubicBezTo>
                <a:cubicBezTo>
                  <a:pt x="6281248" y="4965135"/>
                  <a:pt x="6473226" y="5173071"/>
                  <a:pt x="6421164" y="6008066"/>
                </a:cubicBezTo>
                <a:cubicBezTo>
                  <a:pt x="6388625" y="6527906"/>
                  <a:pt x="6657323" y="6746960"/>
                  <a:pt x="6863422" y="6838147"/>
                </a:cubicBezTo>
                <a:lnTo>
                  <a:pt x="6912430" y="6857634"/>
                </a:lnTo>
                <a:lnTo>
                  <a:pt x="69124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7119257" y="757010"/>
            <a:ext cx="4474029" cy="13112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7119257" y="2205872"/>
            <a:ext cx="4474030" cy="3959258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702889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6651171"/>
            <a:ext cx="12192000" cy="20682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639961"/>
            <a:ext cx="12192000" cy="218039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10853827" y="6193971"/>
            <a:ext cx="1181470" cy="664029"/>
            <a:chOff x="9645650" y="2855913"/>
            <a:chExt cx="1497013" cy="841375"/>
          </a:xfrm>
          <a:solidFill>
            <a:schemeClr val="accent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9645650" y="3240088"/>
              <a:ext cx="611188" cy="457200"/>
            </a:xfrm>
            <a:custGeom>
              <a:avLst/>
              <a:gdLst>
                <a:gd name="T0" fmla="*/ 66 w 162"/>
                <a:gd name="T1" fmla="*/ 106 h 120"/>
                <a:gd name="T2" fmla="*/ 156 w 162"/>
                <a:gd name="T3" fmla="*/ 120 h 120"/>
                <a:gd name="T4" fmla="*/ 158 w 162"/>
                <a:gd name="T5" fmla="*/ 120 h 120"/>
                <a:gd name="T6" fmla="*/ 143 w 162"/>
                <a:gd name="T7" fmla="*/ 48 h 120"/>
                <a:gd name="T8" fmla="*/ 57 w 162"/>
                <a:gd name="T9" fmla="*/ 7 h 120"/>
                <a:gd name="T10" fmla="*/ 0 w 162"/>
                <a:gd name="T11" fmla="*/ 2 h 120"/>
                <a:gd name="T12" fmla="*/ 66 w 162"/>
                <a:gd name="T13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20">
                  <a:moveTo>
                    <a:pt x="66" y="106"/>
                  </a:moveTo>
                  <a:cubicBezTo>
                    <a:pt x="119" y="116"/>
                    <a:pt x="149" y="119"/>
                    <a:pt x="156" y="120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58" y="117"/>
                    <a:pt x="162" y="69"/>
                    <a:pt x="143" y="48"/>
                  </a:cubicBezTo>
                  <a:cubicBezTo>
                    <a:pt x="124" y="25"/>
                    <a:pt x="95" y="14"/>
                    <a:pt x="57" y="7"/>
                  </a:cubicBezTo>
                  <a:cubicBezTo>
                    <a:pt x="18" y="0"/>
                    <a:pt x="0" y="2"/>
                    <a:pt x="0" y="2"/>
                  </a:cubicBezTo>
                  <a:cubicBezTo>
                    <a:pt x="1" y="30"/>
                    <a:pt x="5" y="94"/>
                    <a:pt x="6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237788" y="2855913"/>
              <a:ext cx="904875" cy="841375"/>
            </a:xfrm>
            <a:custGeom>
              <a:avLst/>
              <a:gdLst>
                <a:gd name="T0" fmla="*/ 53 w 239"/>
                <a:gd name="T1" fmla="*/ 221 h 221"/>
                <a:gd name="T2" fmla="*/ 152 w 239"/>
                <a:gd name="T3" fmla="*/ 179 h 221"/>
                <a:gd name="T4" fmla="*/ 213 w 239"/>
                <a:gd name="T5" fmla="*/ 0 h 221"/>
                <a:gd name="T6" fmla="*/ 130 w 239"/>
                <a:gd name="T7" fmla="*/ 27 h 221"/>
                <a:gd name="T8" fmla="*/ 16 w 239"/>
                <a:gd name="T9" fmla="*/ 120 h 221"/>
                <a:gd name="T10" fmla="*/ 17 w 239"/>
                <a:gd name="T11" fmla="*/ 221 h 221"/>
                <a:gd name="T12" fmla="*/ 53 w 239"/>
                <a:gd name="T1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21">
                  <a:moveTo>
                    <a:pt x="53" y="221"/>
                  </a:moveTo>
                  <a:cubicBezTo>
                    <a:pt x="75" y="212"/>
                    <a:pt x="108" y="199"/>
                    <a:pt x="152" y="179"/>
                  </a:cubicBezTo>
                  <a:cubicBezTo>
                    <a:pt x="239" y="139"/>
                    <a:pt x="222" y="42"/>
                    <a:pt x="213" y="0"/>
                  </a:cubicBezTo>
                  <a:cubicBezTo>
                    <a:pt x="213" y="0"/>
                    <a:pt x="185" y="3"/>
                    <a:pt x="130" y="27"/>
                  </a:cubicBezTo>
                  <a:cubicBezTo>
                    <a:pt x="76" y="51"/>
                    <a:pt x="37" y="79"/>
                    <a:pt x="16" y="120"/>
                  </a:cubicBezTo>
                  <a:cubicBezTo>
                    <a:pt x="0" y="150"/>
                    <a:pt x="11" y="199"/>
                    <a:pt x="17" y="221"/>
                  </a:cubicBezTo>
                  <a:lnTo>
                    <a:pt x="53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226" y="307975"/>
            <a:ext cx="9705039" cy="815975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>
          <a:xfrm>
            <a:off x="10287165" y="307975"/>
            <a:ext cx="1486310" cy="550145"/>
            <a:chOff x="327025" y="1751013"/>
            <a:chExt cx="2573338" cy="952500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25588" y="1989138"/>
              <a:ext cx="168275" cy="444500"/>
            </a:xfrm>
            <a:custGeom>
              <a:avLst/>
              <a:gdLst>
                <a:gd name="T0" fmla="*/ 14 w 45"/>
                <a:gd name="T1" fmla="*/ 6 h 117"/>
                <a:gd name="T2" fmla="*/ 20 w 45"/>
                <a:gd name="T3" fmla="*/ 0 h 117"/>
                <a:gd name="T4" fmla="*/ 26 w 45"/>
                <a:gd name="T5" fmla="*/ 6 h 117"/>
                <a:gd name="T6" fmla="*/ 26 w 45"/>
                <a:gd name="T7" fmla="*/ 27 h 117"/>
                <a:gd name="T8" fmla="*/ 39 w 45"/>
                <a:gd name="T9" fmla="*/ 27 h 117"/>
                <a:gd name="T10" fmla="*/ 45 w 45"/>
                <a:gd name="T11" fmla="*/ 32 h 117"/>
                <a:gd name="T12" fmla="*/ 39 w 45"/>
                <a:gd name="T13" fmla="*/ 38 h 117"/>
                <a:gd name="T14" fmla="*/ 26 w 45"/>
                <a:gd name="T15" fmla="*/ 38 h 117"/>
                <a:gd name="T16" fmla="*/ 26 w 45"/>
                <a:gd name="T17" fmla="*/ 92 h 117"/>
                <a:gd name="T18" fmla="*/ 38 w 45"/>
                <a:gd name="T19" fmla="*/ 105 h 117"/>
                <a:gd name="T20" fmla="*/ 44 w 45"/>
                <a:gd name="T21" fmla="*/ 111 h 117"/>
                <a:gd name="T22" fmla="*/ 38 w 45"/>
                <a:gd name="T23" fmla="*/ 117 h 117"/>
                <a:gd name="T24" fmla="*/ 14 w 45"/>
                <a:gd name="T25" fmla="*/ 92 h 117"/>
                <a:gd name="T26" fmla="*/ 14 w 45"/>
                <a:gd name="T27" fmla="*/ 38 h 117"/>
                <a:gd name="T28" fmla="*/ 6 w 45"/>
                <a:gd name="T29" fmla="*/ 38 h 117"/>
                <a:gd name="T30" fmla="*/ 0 w 45"/>
                <a:gd name="T31" fmla="*/ 32 h 117"/>
                <a:gd name="T32" fmla="*/ 6 w 45"/>
                <a:gd name="T33" fmla="*/ 27 h 117"/>
                <a:gd name="T34" fmla="*/ 14 w 45"/>
                <a:gd name="T35" fmla="*/ 27 h 117"/>
                <a:gd name="T36" fmla="*/ 14 w 45"/>
                <a:gd name="T37" fmla="*/ 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17">
                  <a:moveTo>
                    <a:pt x="14" y="6"/>
                  </a:moveTo>
                  <a:cubicBezTo>
                    <a:pt x="14" y="3"/>
                    <a:pt x="17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2" y="27"/>
                    <a:pt x="45" y="29"/>
                    <a:pt x="45" y="32"/>
                  </a:cubicBezTo>
                  <a:cubicBezTo>
                    <a:pt x="45" y="36"/>
                    <a:pt x="42" y="38"/>
                    <a:pt x="39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101"/>
                    <a:pt x="31" y="105"/>
                    <a:pt x="38" y="105"/>
                  </a:cubicBezTo>
                  <a:cubicBezTo>
                    <a:pt x="41" y="105"/>
                    <a:pt x="44" y="108"/>
                    <a:pt x="44" y="111"/>
                  </a:cubicBezTo>
                  <a:cubicBezTo>
                    <a:pt x="44" y="114"/>
                    <a:pt x="41" y="117"/>
                    <a:pt x="38" y="117"/>
                  </a:cubicBezTo>
                  <a:cubicBezTo>
                    <a:pt x="22" y="117"/>
                    <a:pt x="14" y="107"/>
                    <a:pt x="14" y="9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3" y="38"/>
                    <a:pt x="0" y="36"/>
                    <a:pt x="0" y="32"/>
                  </a:cubicBezTo>
                  <a:cubicBezTo>
                    <a:pt x="0" y="29"/>
                    <a:pt x="3" y="27"/>
                    <a:pt x="6" y="27"/>
                  </a:cubicBezTo>
                  <a:cubicBezTo>
                    <a:pt x="14" y="27"/>
                    <a:pt x="14" y="27"/>
                    <a:pt x="14" y="27"/>
                  </a:cubicBezTo>
                  <a:lnTo>
                    <a:pt x="14" y="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743075" y="2081213"/>
              <a:ext cx="173038" cy="352425"/>
            </a:xfrm>
            <a:custGeom>
              <a:avLst/>
              <a:gdLst>
                <a:gd name="T0" fmla="*/ 13 w 46"/>
                <a:gd name="T1" fmla="*/ 16 h 93"/>
                <a:gd name="T2" fmla="*/ 40 w 46"/>
                <a:gd name="T3" fmla="*/ 0 h 93"/>
                <a:gd name="T4" fmla="*/ 46 w 46"/>
                <a:gd name="T5" fmla="*/ 6 h 93"/>
                <a:gd name="T6" fmla="*/ 40 w 46"/>
                <a:gd name="T7" fmla="*/ 12 h 93"/>
                <a:gd name="T8" fmla="*/ 13 w 46"/>
                <a:gd name="T9" fmla="*/ 43 h 93"/>
                <a:gd name="T10" fmla="*/ 13 w 46"/>
                <a:gd name="T11" fmla="*/ 87 h 93"/>
                <a:gd name="T12" fmla="*/ 7 w 46"/>
                <a:gd name="T13" fmla="*/ 93 h 93"/>
                <a:gd name="T14" fmla="*/ 0 w 46"/>
                <a:gd name="T15" fmla="*/ 87 h 93"/>
                <a:gd name="T16" fmla="*/ 0 w 46"/>
                <a:gd name="T17" fmla="*/ 7 h 93"/>
                <a:gd name="T18" fmla="*/ 7 w 46"/>
                <a:gd name="T19" fmla="*/ 1 h 93"/>
                <a:gd name="T20" fmla="*/ 13 w 46"/>
                <a:gd name="T21" fmla="*/ 7 h 93"/>
                <a:gd name="T22" fmla="*/ 13 w 46"/>
                <a:gd name="T23" fmla="*/ 1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93">
                  <a:moveTo>
                    <a:pt x="13" y="16"/>
                  </a:moveTo>
                  <a:cubicBezTo>
                    <a:pt x="17" y="7"/>
                    <a:pt x="27" y="0"/>
                    <a:pt x="40" y="0"/>
                  </a:cubicBezTo>
                  <a:cubicBezTo>
                    <a:pt x="44" y="0"/>
                    <a:pt x="46" y="3"/>
                    <a:pt x="46" y="6"/>
                  </a:cubicBezTo>
                  <a:cubicBezTo>
                    <a:pt x="46" y="10"/>
                    <a:pt x="44" y="12"/>
                    <a:pt x="40" y="12"/>
                  </a:cubicBezTo>
                  <a:cubicBezTo>
                    <a:pt x="22" y="12"/>
                    <a:pt x="13" y="25"/>
                    <a:pt x="13" y="43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90"/>
                    <a:pt x="10" y="93"/>
                    <a:pt x="7" y="93"/>
                  </a:cubicBezTo>
                  <a:cubicBezTo>
                    <a:pt x="3" y="93"/>
                    <a:pt x="0" y="90"/>
                    <a:pt x="0" y="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1"/>
                    <a:pt x="7" y="1"/>
                  </a:cubicBezTo>
                  <a:cubicBezTo>
                    <a:pt x="10" y="1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4" name="Freeform 7"/>
            <p:cNvSpPr>
              <a:spLocks noEditPoints="1"/>
            </p:cNvSpPr>
            <p:nvPr/>
          </p:nvSpPr>
          <p:spPr bwMode="auto">
            <a:xfrm>
              <a:off x="1924050" y="2081213"/>
              <a:ext cx="279400" cy="355600"/>
            </a:xfrm>
            <a:custGeom>
              <a:avLst/>
              <a:gdLst>
                <a:gd name="T0" fmla="*/ 16 w 74"/>
                <a:gd name="T1" fmla="*/ 22 h 94"/>
                <a:gd name="T2" fmla="*/ 11 w 74"/>
                <a:gd name="T3" fmla="*/ 24 h 94"/>
                <a:gd name="T4" fmla="*/ 5 w 74"/>
                <a:gd name="T5" fmla="*/ 19 h 94"/>
                <a:gd name="T6" fmla="*/ 6 w 74"/>
                <a:gd name="T7" fmla="*/ 15 h 94"/>
                <a:gd name="T8" fmla="*/ 39 w 74"/>
                <a:gd name="T9" fmla="*/ 0 h 94"/>
                <a:gd name="T10" fmla="*/ 74 w 74"/>
                <a:gd name="T11" fmla="*/ 33 h 94"/>
                <a:gd name="T12" fmla="*/ 74 w 74"/>
                <a:gd name="T13" fmla="*/ 87 h 94"/>
                <a:gd name="T14" fmla="*/ 68 w 74"/>
                <a:gd name="T15" fmla="*/ 93 h 94"/>
                <a:gd name="T16" fmla="*/ 62 w 74"/>
                <a:gd name="T17" fmla="*/ 87 h 94"/>
                <a:gd name="T18" fmla="*/ 62 w 74"/>
                <a:gd name="T19" fmla="*/ 80 h 94"/>
                <a:gd name="T20" fmla="*/ 34 w 74"/>
                <a:gd name="T21" fmla="*/ 94 h 94"/>
                <a:gd name="T22" fmla="*/ 0 w 74"/>
                <a:gd name="T23" fmla="*/ 66 h 94"/>
                <a:gd name="T24" fmla="*/ 34 w 74"/>
                <a:gd name="T25" fmla="*/ 38 h 94"/>
                <a:gd name="T26" fmla="*/ 62 w 74"/>
                <a:gd name="T27" fmla="*/ 38 h 94"/>
                <a:gd name="T28" fmla="*/ 62 w 74"/>
                <a:gd name="T29" fmla="*/ 33 h 94"/>
                <a:gd name="T30" fmla="*/ 39 w 74"/>
                <a:gd name="T31" fmla="*/ 12 h 94"/>
                <a:gd name="T32" fmla="*/ 16 w 74"/>
                <a:gd name="T33" fmla="*/ 22 h 94"/>
                <a:gd name="T34" fmla="*/ 62 w 74"/>
                <a:gd name="T35" fmla="*/ 58 h 94"/>
                <a:gd name="T36" fmla="*/ 62 w 74"/>
                <a:gd name="T37" fmla="*/ 49 h 94"/>
                <a:gd name="T38" fmla="*/ 34 w 74"/>
                <a:gd name="T39" fmla="*/ 49 h 94"/>
                <a:gd name="T40" fmla="*/ 13 w 74"/>
                <a:gd name="T41" fmla="*/ 66 h 94"/>
                <a:gd name="T42" fmla="*/ 35 w 74"/>
                <a:gd name="T43" fmla="*/ 83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16" y="22"/>
                  </a:moveTo>
                  <a:cubicBezTo>
                    <a:pt x="14" y="24"/>
                    <a:pt x="13" y="24"/>
                    <a:pt x="11" y="24"/>
                  </a:cubicBezTo>
                  <a:cubicBezTo>
                    <a:pt x="8" y="24"/>
                    <a:pt x="5" y="22"/>
                    <a:pt x="5" y="19"/>
                  </a:cubicBezTo>
                  <a:cubicBezTo>
                    <a:pt x="5" y="17"/>
                    <a:pt x="6" y="16"/>
                    <a:pt x="6" y="15"/>
                  </a:cubicBezTo>
                  <a:cubicBezTo>
                    <a:pt x="12" y="7"/>
                    <a:pt x="22" y="0"/>
                    <a:pt x="39" y="0"/>
                  </a:cubicBezTo>
                  <a:cubicBezTo>
                    <a:pt x="61" y="0"/>
                    <a:pt x="74" y="13"/>
                    <a:pt x="74" y="3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90"/>
                    <a:pt x="71" y="93"/>
                    <a:pt x="68" y="93"/>
                  </a:cubicBezTo>
                  <a:cubicBezTo>
                    <a:pt x="65" y="93"/>
                    <a:pt x="62" y="90"/>
                    <a:pt x="62" y="87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57" y="89"/>
                    <a:pt x="46" y="94"/>
                    <a:pt x="34" y="94"/>
                  </a:cubicBezTo>
                  <a:cubicBezTo>
                    <a:pt x="13" y="94"/>
                    <a:pt x="0" y="84"/>
                    <a:pt x="0" y="66"/>
                  </a:cubicBezTo>
                  <a:cubicBezTo>
                    <a:pt x="0" y="49"/>
                    <a:pt x="13" y="38"/>
                    <a:pt x="34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20"/>
                    <a:pt x="53" y="12"/>
                    <a:pt x="39" y="12"/>
                  </a:cubicBezTo>
                  <a:cubicBezTo>
                    <a:pt x="28" y="12"/>
                    <a:pt x="22" y="15"/>
                    <a:pt x="16" y="22"/>
                  </a:cubicBezTo>
                  <a:moveTo>
                    <a:pt x="62" y="58"/>
                  </a:moveTo>
                  <a:cubicBezTo>
                    <a:pt x="62" y="49"/>
                    <a:pt x="62" y="49"/>
                    <a:pt x="6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22" y="49"/>
                    <a:pt x="13" y="55"/>
                    <a:pt x="13" y="66"/>
                  </a:cubicBezTo>
                  <a:cubicBezTo>
                    <a:pt x="13" y="76"/>
                    <a:pt x="20" y="83"/>
                    <a:pt x="35" y="83"/>
                  </a:cubicBezTo>
                  <a:cubicBezTo>
                    <a:pt x="49" y="83"/>
                    <a:pt x="62" y="74"/>
                    <a:pt x="62" y="58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6" name="Freeform 8"/>
            <p:cNvSpPr>
              <a:spLocks noEditPoints="1"/>
            </p:cNvSpPr>
            <p:nvPr/>
          </p:nvSpPr>
          <p:spPr bwMode="auto">
            <a:xfrm>
              <a:off x="2251075" y="1898650"/>
              <a:ext cx="295275" cy="538162"/>
            </a:xfrm>
            <a:custGeom>
              <a:avLst/>
              <a:gdLst>
                <a:gd name="T0" fmla="*/ 66 w 78"/>
                <a:gd name="T1" fmla="*/ 61 h 142"/>
                <a:gd name="T2" fmla="*/ 66 w 78"/>
                <a:gd name="T3" fmla="*/ 6 h 142"/>
                <a:gd name="T4" fmla="*/ 72 w 78"/>
                <a:gd name="T5" fmla="*/ 0 h 142"/>
                <a:gd name="T6" fmla="*/ 78 w 78"/>
                <a:gd name="T7" fmla="*/ 6 h 142"/>
                <a:gd name="T8" fmla="*/ 78 w 78"/>
                <a:gd name="T9" fmla="*/ 103 h 142"/>
                <a:gd name="T10" fmla="*/ 40 w 78"/>
                <a:gd name="T11" fmla="*/ 142 h 142"/>
                <a:gd name="T12" fmla="*/ 0 w 78"/>
                <a:gd name="T13" fmla="*/ 95 h 142"/>
                <a:gd name="T14" fmla="*/ 39 w 78"/>
                <a:gd name="T15" fmla="*/ 48 h 142"/>
                <a:gd name="T16" fmla="*/ 66 w 78"/>
                <a:gd name="T17" fmla="*/ 61 h 142"/>
                <a:gd name="T18" fmla="*/ 66 w 78"/>
                <a:gd name="T19" fmla="*/ 76 h 142"/>
                <a:gd name="T20" fmla="*/ 40 w 78"/>
                <a:gd name="T21" fmla="*/ 59 h 142"/>
                <a:gd name="T22" fmla="*/ 12 w 78"/>
                <a:gd name="T23" fmla="*/ 95 h 142"/>
                <a:gd name="T24" fmla="*/ 40 w 78"/>
                <a:gd name="T25" fmla="*/ 131 h 142"/>
                <a:gd name="T26" fmla="*/ 66 w 78"/>
                <a:gd name="T27" fmla="*/ 103 h 142"/>
                <a:gd name="T28" fmla="*/ 66 w 78"/>
                <a:gd name="T2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42">
                  <a:moveTo>
                    <a:pt x="66" y="61"/>
                  </a:moveTo>
                  <a:cubicBezTo>
                    <a:pt x="66" y="6"/>
                    <a:pt x="66" y="6"/>
                    <a:pt x="66" y="6"/>
                  </a:cubicBezTo>
                  <a:cubicBezTo>
                    <a:pt x="66" y="3"/>
                    <a:pt x="68" y="0"/>
                    <a:pt x="72" y="0"/>
                  </a:cubicBezTo>
                  <a:cubicBezTo>
                    <a:pt x="75" y="0"/>
                    <a:pt x="78" y="3"/>
                    <a:pt x="78" y="6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29"/>
                    <a:pt x="62" y="142"/>
                    <a:pt x="40" y="142"/>
                  </a:cubicBezTo>
                  <a:cubicBezTo>
                    <a:pt x="15" y="142"/>
                    <a:pt x="0" y="127"/>
                    <a:pt x="0" y="95"/>
                  </a:cubicBezTo>
                  <a:cubicBezTo>
                    <a:pt x="0" y="63"/>
                    <a:pt x="14" y="48"/>
                    <a:pt x="39" y="48"/>
                  </a:cubicBezTo>
                  <a:cubicBezTo>
                    <a:pt x="52" y="48"/>
                    <a:pt x="61" y="54"/>
                    <a:pt x="66" y="61"/>
                  </a:cubicBezTo>
                  <a:moveTo>
                    <a:pt x="66" y="76"/>
                  </a:moveTo>
                  <a:cubicBezTo>
                    <a:pt x="66" y="76"/>
                    <a:pt x="58" y="59"/>
                    <a:pt x="40" y="59"/>
                  </a:cubicBezTo>
                  <a:cubicBezTo>
                    <a:pt x="22" y="59"/>
                    <a:pt x="12" y="71"/>
                    <a:pt x="12" y="95"/>
                  </a:cubicBezTo>
                  <a:cubicBezTo>
                    <a:pt x="12" y="119"/>
                    <a:pt x="22" y="131"/>
                    <a:pt x="40" y="131"/>
                  </a:cubicBezTo>
                  <a:cubicBezTo>
                    <a:pt x="55" y="131"/>
                    <a:pt x="66" y="122"/>
                    <a:pt x="66" y="103"/>
                  </a:cubicBezTo>
                  <a:lnTo>
                    <a:pt x="66" y="76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8" name="Freeform 9"/>
            <p:cNvSpPr>
              <a:spLocks noEditPoints="1"/>
            </p:cNvSpPr>
            <p:nvPr/>
          </p:nvSpPr>
          <p:spPr bwMode="auto">
            <a:xfrm>
              <a:off x="2601913" y="2081213"/>
              <a:ext cx="293688" cy="355600"/>
            </a:xfrm>
            <a:custGeom>
              <a:avLst/>
              <a:gdLst>
                <a:gd name="T0" fmla="*/ 40 w 78"/>
                <a:gd name="T1" fmla="*/ 0 h 94"/>
                <a:gd name="T2" fmla="*/ 78 w 78"/>
                <a:gd name="T3" fmla="*/ 38 h 94"/>
                <a:gd name="T4" fmla="*/ 70 w 78"/>
                <a:gd name="T5" fmla="*/ 51 h 94"/>
                <a:gd name="T6" fmla="*/ 13 w 78"/>
                <a:gd name="T7" fmla="*/ 51 h 94"/>
                <a:gd name="T8" fmla="*/ 42 w 78"/>
                <a:gd name="T9" fmla="*/ 82 h 94"/>
                <a:gd name="T10" fmla="*/ 66 w 78"/>
                <a:gd name="T11" fmla="*/ 74 h 94"/>
                <a:gd name="T12" fmla="*/ 69 w 78"/>
                <a:gd name="T13" fmla="*/ 73 h 94"/>
                <a:gd name="T14" fmla="*/ 75 w 78"/>
                <a:gd name="T15" fmla="*/ 79 h 94"/>
                <a:gd name="T16" fmla="*/ 73 w 78"/>
                <a:gd name="T17" fmla="*/ 83 h 94"/>
                <a:gd name="T18" fmla="*/ 42 w 78"/>
                <a:gd name="T19" fmla="*/ 94 h 94"/>
                <a:gd name="T20" fmla="*/ 0 w 78"/>
                <a:gd name="T21" fmla="*/ 47 h 94"/>
                <a:gd name="T22" fmla="*/ 40 w 78"/>
                <a:gd name="T23" fmla="*/ 0 h 94"/>
                <a:gd name="T24" fmla="*/ 40 w 78"/>
                <a:gd name="T25" fmla="*/ 11 h 94"/>
                <a:gd name="T26" fmla="*/ 13 w 78"/>
                <a:gd name="T27" fmla="*/ 40 h 94"/>
                <a:gd name="T28" fmla="*/ 65 w 78"/>
                <a:gd name="T29" fmla="*/ 40 h 94"/>
                <a:gd name="T30" fmla="*/ 40 w 78"/>
                <a:gd name="T31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94">
                  <a:moveTo>
                    <a:pt x="40" y="0"/>
                  </a:moveTo>
                  <a:cubicBezTo>
                    <a:pt x="71" y="0"/>
                    <a:pt x="78" y="25"/>
                    <a:pt x="78" y="38"/>
                  </a:cubicBezTo>
                  <a:cubicBezTo>
                    <a:pt x="78" y="44"/>
                    <a:pt x="78" y="51"/>
                    <a:pt x="70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70"/>
                    <a:pt x="24" y="82"/>
                    <a:pt x="42" y="82"/>
                  </a:cubicBezTo>
                  <a:cubicBezTo>
                    <a:pt x="53" y="82"/>
                    <a:pt x="60" y="78"/>
                    <a:pt x="66" y="74"/>
                  </a:cubicBezTo>
                  <a:cubicBezTo>
                    <a:pt x="67" y="73"/>
                    <a:pt x="68" y="73"/>
                    <a:pt x="69" y="73"/>
                  </a:cubicBezTo>
                  <a:cubicBezTo>
                    <a:pt x="72" y="73"/>
                    <a:pt x="75" y="75"/>
                    <a:pt x="75" y="79"/>
                  </a:cubicBezTo>
                  <a:cubicBezTo>
                    <a:pt x="75" y="81"/>
                    <a:pt x="74" y="82"/>
                    <a:pt x="73" y="83"/>
                  </a:cubicBezTo>
                  <a:cubicBezTo>
                    <a:pt x="70" y="86"/>
                    <a:pt x="60" y="94"/>
                    <a:pt x="42" y="94"/>
                  </a:cubicBezTo>
                  <a:cubicBezTo>
                    <a:pt x="16" y="94"/>
                    <a:pt x="0" y="80"/>
                    <a:pt x="0" y="47"/>
                  </a:cubicBezTo>
                  <a:cubicBezTo>
                    <a:pt x="0" y="17"/>
                    <a:pt x="15" y="0"/>
                    <a:pt x="40" y="0"/>
                  </a:cubicBezTo>
                  <a:moveTo>
                    <a:pt x="40" y="11"/>
                  </a:moveTo>
                  <a:cubicBezTo>
                    <a:pt x="23" y="11"/>
                    <a:pt x="14" y="22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25"/>
                    <a:pt x="60" y="11"/>
                    <a:pt x="40" y="11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19" name="Freeform 10"/>
            <p:cNvSpPr>
              <a:spLocks noEditPoints="1"/>
            </p:cNvSpPr>
            <p:nvPr/>
          </p:nvSpPr>
          <p:spPr bwMode="auto">
            <a:xfrm>
              <a:off x="327025" y="2081213"/>
              <a:ext cx="279400" cy="355600"/>
            </a:xfrm>
            <a:custGeom>
              <a:avLst/>
              <a:gdLst>
                <a:gd name="T0" fmla="*/ 39 w 74"/>
                <a:gd name="T1" fmla="*/ 0 h 94"/>
                <a:gd name="T2" fmla="*/ 6 w 74"/>
                <a:gd name="T3" fmla="*/ 15 h 94"/>
                <a:gd name="T4" fmla="*/ 5 w 74"/>
                <a:gd name="T5" fmla="*/ 19 h 94"/>
                <a:gd name="T6" fmla="*/ 11 w 74"/>
                <a:gd name="T7" fmla="*/ 24 h 94"/>
                <a:gd name="T8" fmla="*/ 16 w 74"/>
                <a:gd name="T9" fmla="*/ 22 h 94"/>
                <a:gd name="T10" fmla="*/ 39 w 74"/>
                <a:gd name="T11" fmla="*/ 12 h 94"/>
                <a:gd name="T12" fmla="*/ 62 w 74"/>
                <a:gd name="T13" fmla="*/ 33 h 94"/>
                <a:gd name="T14" fmla="*/ 62 w 74"/>
                <a:gd name="T15" fmla="*/ 38 h 94"/>
                <a:gd name="T16" fmla="*/ 34 w 74"/>
                <a:gd name="T17" fmla="*/ 38 h 94"/>
                <a:gd name="T18" fmla="*/ 0 w 74"/>
                <a:gd name="T19" fmla="*/ 66 h 94"/>
                <a:gd name="T20" fmla="*/ 34 w 74"/>
                <a:gd name="T21" fmla="*/ 94 h 94"/>
                <a:gd name="T22" fmla="*/ 62 w 74"/>
                <a:gd name="T23" fmla="*/ 80 h 94"/>
                <a:gd name="T24" fmla="*/ 62 w 74"/>
                <a:gd name="T25" fmla="*/ 87 h 94"/>
                <a:gd name="T26" fmla="*/ 68 w 74"/>
                <a:gd name="T27" fmla="*/ 93 h 94"/>
                <a:gd name="T28" fmla="*/ 74 w 74"/>
                <a:gd name="T29" fmla="*/ 87 h 94"/>
                <a:gd name="T30" fmla="*/ 74 w 74"/>
                <a:gd name="T31" fmla="*/ 33 h 94"/>
                <a:gd name="T32" fmla="*/ 39 w 74"/>
                <a:gd name="T33" fmla="*/ 0 h 94"/>
                <a:gd name="T34" fmla="*/ 62 w 74"/>
                <a:gd name="T35" fmla="*/ 58 h 94"/>
                <a:gd name="T36" fmla="*/ 35 w 74"/>
                <a:gd name="T37" fmla="*/ 83 h 94"/>
                <a:gd name="T38" fmla="*/ 13 w 74"/>
                <a:gd name="T39" fmla="*/ 66 h 94"/>
                <a:gd name="T40" fmla="*/ 34 w 74"/>
                <a:gd name="T41" fmla="*/ 49 h 94"/>
                <a:gd name="T42" fmla="*/ 62 w 74"/>
                <a:gd name="T43" fmla="*/ 49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39" y="0"/>
                  </a:moveTo>
                  <a:cubicBezTo>
                    <a:pt x="22" y="0"/>
                    <a:pt x="12" y="7"/>
                    <a:pt x="6" y="15"/>
                  </a:cubicBezTo>
                  <a:cubicBezTo>
                    <a:pt x="6" y="16"/>
                    <a:pt x="5" y="17"/>
                    <a:pt x="5" y="19"/>
                  </a:cubicBezTo>
                  <a:cubicBezTo>
                    <a:pt x="5" y="22"/>
                    <a:pt x="8" y="24"/>
                    <a:pt x="11" y="24"/>
                  </a:cubicBezTo>
                  <a:cubicBezTo>
                    <a:pt x="13" y="24"/>
                    <a:pt x="14" y="24"/>
                    <a:pt x="16" y="22"/>
                  </a:cubicBezTo>
                  <a:cubicBezTo>
                    <a:pt x="22" y="15"/>
                    <a:pt x="28" y="12"/>
                    <a:pt x="39" y="12"/>
                  </a:cubicBezTo>
                  <a:cubicBezTo>
                    <a:pt x="53" y="12"/>
                    <a:pt x="62" y="20"/>
                    <a:pt x="62" y="33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13" y="38"/>
                    <a:pt x="0" y="49"/>
                    <a:pt x="0" y="66"/>
                  </a:cubicBezTo>
                  <a:cubicBezTo>
                    <a:pt x="0" y="84"/>
                    <a:pt x="13" y="94"/>
                    <a:pt x="34" y="94"/>
                  </a:cubicBezTo>
                  <a:cubicBezTo>
                    <a:pt x="46" y="94"/>
                    <a:pt x="57" y="89"/>
                    <a:pt x="62" y="80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62" y="90"/>
                    <a:pt x="65" y="93"/>
                    <a:pt x="68" y="93"/>
                  </a:cubicBezTo>
                  <a:cubicBezTo>
                    <a:pt x="71" y="93"/>
                    <a:pt x="74" y="90"/>
                    <a:pt x="74" y="87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13"/>
                    <a:pt x="61" y="0"/>
                    <a:pt x="39" y="0"/>
                  </a:cubicBezTo>
                  <a:moveTo>
                    <a:pt x="62" y="58"/>
                  </a:moveTo>
                  <a:cubicBezTo>
                    <a:pt x="62" y="74"/>
                    <a:pt x="49" y="83"/>
                    <a:pt x="35" y="83"/>
                  </a:cubicBezTo>
                  <a:cubicBezTo>
                    <a:pt x="20" y="83"/>
                    <a:pt x="13" y="76"/>
                    <a:pt x="13" y="66"/>
                  </a:cubicBezTo>
                  <a:cubicBezTo>
                    <a:pt x="13" y="55"/>
                    <a:pt x="22" y="49"/>
                    <a:pt x="34" y="49"/>
                  </a:cubicBezTo>
                  <a:cubicBezTo>
                    <a:pt x="62" y="49"/>
                    <a:pt x="62" y="49"/>
                    <a:pt x="62" y="49"/>
                  </a:cubicBezTo>
                  <a:lnTo>
                    <a:pt x="62" y="58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0" name="Freeform 11"/>
            <p:cNvSpPr>
              <a:spLocks noEditPoints="1"/>
            </p:cNvSpPr>
            <p:nvPr/>
          </p:nvSpPr>
          <p:spPr bwMode="auto">
            <a:xfrm>
              <a:off x="647700" y="2057400"/>
              <a:ext cx="315913" cy="520700"/>
            </a:xfrm>
            <a:custGeom>
              <a:avLst/>
              <a:gdLst>
                <a:gd name="T0" fmla="*/ 50 w 84"/>
                <a:gd name="T1" fmla="*/ 82 h 137"/>
                <a:gd name="T2" fmla="*/ 29 w 84"/>
                <a:gd name="T3" fmla="*/ 82 h 137"/>
                <a:gd name="T4" fmla="*/ 15 w 84"/>
                <a:gd name="T5" fmla="*/ 74 h 137"/>
                <a:gd name="T6" fmla="*/ 18 w 84"/>
                <a:gd name="T7" fmla="*/ 67 h 137"/>
                <a:gd name="T8" fmla="*/ 40 w 84"/>
                <a:gd name="T9" fmla="*/ 72 h 137"/>
                <a:gd name="T10" fmla="*/ 76 w 84"/>
                <a:gd name="T11" fmla="*/ 39 h 137"/>
                <a:gd name="T12" fmla="*/ 69 w 84"/>
                <a:gd name="T13" fmla="*/ 18 h 137"/>
                <a:gd name="T14" fmla="*/ 78 w 84"/>
                <a:gd name="T15" fmla="*/ 12 h 137"/>
                <a:gd name="T16" fmla="*/ 84 w 84"/>
                <a:gd name="T17" fmla="*/ 6 h 137"/>
                <a:gd name="T18" fmla="*/ 78 w 84"/>
                <a:gd name="T19" fmla="*/ 0 h 137"/>
                <a:gd name="T20" fmla="*/ 61 w 84"/>
                <a:gd name="T21" fmla="*/ 11 h 137"/>
                <a:gd name="T22" fmla="*/ 40 w 84"/>
                <a:gd name="T23" fmla="*/ 6 h 137"/>
                <a:gd name="T24" fmla="*/ 4 w 84"/>
                <a:gd name="T25" fmla="*/ 39 h 137"/>
                <a:gd name="T26" fmla="*/ 11 w 84"/>
                <a:gd name="T27" fmla="*/ 60 h 137"/>
                <a:gd name="T28" fmla="*/ 3 w 84"/>
                <a:gd name="T29" fmla="*/ 74 h 137"/>
                <a:gd name="T30" fmla="*/ 15 w 84"/>
                <a:gd name="T31" fmla="*/ 90 h 137"/>
                <a:gd name="T32" fmla="*/ 0 w 84"/>
                <a:gd name="T33" fmla="*/ 109 h 137"/>
                <a:gd name="T34" fmla="*/ 42 w 84"/>
                <a:gd name="T35" fmla="*/ 137 h 137"/>
                <a:gd name="T36" fmla="*/ 84 w 84"/>
                <a:gd name="T37" fmla="*/ 109 h 137"/>
                <a:gd name="T38" fmla="*/ 50 w 84"/>
                <a:gd name="T39" fmla="*/ 82 h 137"/>
                <a:gd name="T40" fmla="*/ 40 w 84"/>
                <a:gd name="T41" fmla="*/ 17 h 137"/>
                <a:gd name="T42" fmla="*/ 63 w 84"/>
                <a:gd name="T43" fmla="*/ 39 h 137"/>
                <a:gd name="T44" fmla="*/ 40 w 84"/>
                <a:gd name="T45" fmla="*/ 60 h 137"/>
                <a:gd name="T46" fmla="*/ 16 w 84"/>
                <a:gd name="T47" fmla="*/ 39 h 137"/>
                <a:gd name="T48" fmla="*/ 40 w 84"/>
                <a:gd name="T49" fmla="*/ 17 h 137"/>
                <a:gd name="T50" fmla="*/ 42 w 84"/>
                <a:gd name="T51" fmla="*/ 126 h 137"/>
                <a:gd name="T52" fmla="*/ 13 w 84"/>
                <a:gd name="T53" fmla="*/ 109 h 137"/>
                <a:gd name="T54" fmla="*/ 29 w 84"/>
                <a:gd name="T55" fmla="*/ 94 h 137"/>
                <a:gd name="T56" fmla="*/ 50 w 84"/>
                <a:gd name="T57" fmla="*/ 94 h 137"/>
                <a:gd name="T58" fmla="*/ 71 w 84"/>
                <a:gd name="T59" fmla="*/ 109 h 137"/>
                <a:gd name="T60" fmla="*/ 42 w 84"/>
                <a:gd name="T61" fmla="*/ 12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37">
                  <a:moveTo>
                    <a:pt x="50" y="82"/>
                  </a:moveTo>
                  <a:cubicBezTo>
                    <a:pt x="29" y="82"/>
                    <a:pt x="29" y="82"/>
                    <a:pt x="29" y="82"/>
                  </a:cubicBezTo>
                  <a:cubicBezTo>
                    <a:pt x="18" y="82"/>
                    <a:pt x="15" y="78"/>
                    <a:pt x="15" y="74"/>
                  </a:cubicBezTo>
                  <a:cubicBezTo>
                    <a:pt x="15" y="71"/>
                    <a:pt x="16" y="68"/>
                    <a:pt x="18" y="67"/>
                  </a:cubicBezTo>
                  <a:cubicBezTo>
                    <a:pt x="24" y="70"/>
                    <a:pt x="31" y="72"/>
                    <a:pt x="40" y="72"/>
                  </a:cubicBezTo>
                  <a:cubicBezTo>
                    <a:pt x="62" y="72"/>
                    <a:pt x="76" y="59"/>
                    <a:pt x="76" y="39"/>
                  </a:cubicBezTo>
                  <a:cubicBezTo>
                    <a:pt x="76" y="30"/>
                    <a:pt x="73" y="23"/>
                    <a:pt x="69" y="18"/>
                  </a:cubicBezTo>
                  <a:cubicBezTo>
                    <a:pt x="70" y="14"/>
                    <a:pt x="72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68" y="0"/>
                    <a:pt x="64" y="5"/>
                    <a:pt x="61" y="11"/>
                  </a:cubicBezTo>
                  <a:cubicBezTo>
                    <a:pt x="55" y="8"/>
                    <a:pt x="48" y="6"/>
                    <a:pt x="40" y="6"/>
                  </a:cubicBezTo>
                  <a:cubicBezTo>
                    <a:pt x="17" y="6"/>
                    <a:pt x="4" y="19"/>
                    <a:pt x="4" y="39"/>
                  </a:cubicBezTo>
                  <a:cubicBezTo>
                    <a:pt x="4" y="47"/>
                    <a:pt x="6" y="54"/>
                    <a:pt x="11" y="60"/>
                  </a:cubicBezTo>
                  <a:cubicBezTo>
                    <a:pt x="6" y="63"/>
                    <a:pt x="3" y="68"/>
                    <a:pt x="3" y="74"/>
                  </a:cubicBezTo>
                  <a:cubicBezTo>
                    <a:pt x="3" y="81"/>
                    <a:pt x="8" y="87"/>
                    <a:pt x="15" y="90"/>
                  </a:cubicBezTo>
                  <a:cubicBezTo>
                    <a:pt x="6" y="93"/>
                    <a:pt x="0" y="100"/>
                    <a:pt x="0" y="109"/>
                  </a:cubicBezTo>
                  <a:cubicBezTo>
                    <a:pt x="0" y="131"/>
                    <a:pt x="22" y="137"/>
                    <a:pt x="42" y="137"/>
                  </a:cubicBezTo>
                  <a:cubicBezTo>
                    <a:pt x="65" y="137"/>
                    <a:pt x="84" y="129"/>
                    <a:pt x="84" y="109"/>
                  </a:cubicBezTo>
                  <a:cubicBezTo>
                    <a:pt x="84" y="90"/>
                    <a:pt x="69" y="82"/>
                    <a:pt x="50" y="82"/>
                  </a:cubicBezTo>
                  <a:moveTo>
                    <a:pt x="40" y="17"/>
                  </a:moveTo>
                  <a:cubicBezTo>
                    <a:pt x="55" y="17"/>
                    <a:pt x="63" y="26"/>
                    <a:pt x="63" y="39"/>
                  </a:cubicBezTo>
                  <a:cubicBezTo>
                    <a:pt x="63" y="52"/>
                    <a:pt x="55" y="60"/>
                    <a:pt x="40" y="60"/>
                  </a:cubicBezTo>
                  <a:cubicBezTo>
                    <a:pt x="25" y="60"/>
                    <a:pt x="16" y="52"/>
                    <a:pt x="16" y="39"/>
                  </a:cubicBezTo>
                  <a:cubicBezTo>
                    <a:pt x="16" y="26"/>
                    <a:pt x="25" y="17"/>
                    <a:pt x="40" y="17"/>
                  </a:cubicBezTo>
                  <a:moveTo>
                    <a:pt x="42" y="126"/>
                  </a:moveTo>
                  <a:cubicBezTo>
                    <a:pt x="27" y="126"/>
                    <a:pt x="13" y="121"/>
                    <a:pt x="13" y="109"/>
                  </a:cubicBezTo>
                  <a:cubicBezTo>
                    <a:pt x="13" y="102"/>
                    <a:pt x="18" y="96"/>
                    <a:pt x="29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62" y="94"/>
                    <a:pt x="71" y="98"/>
                    <a:pt x="71" y="109"/>
                  </a:cubicBezTo>
                  <a:cubicBezTo>
                    <a:pt x="71" y="121"/>
                    <a:pt x="57" y="126"/>
                    <a:pt x="42" y="12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1" name="Freeform 12"/>
            <p:cNvSpPr>
              <a:spLocks noEditPoints="1"/>
            </p:cNvSpPr>
            <p:nvPr/>
          </p:nvSpPr>
          <p:spPr bwMode="auto">
            <a:xfrm>
              <a:off x="1193800" y="2081213"/>
              <a:ext cx="307975" cy="355600"/>
            </a:xfrm>
            <a:custGeom>
              <a:avLst/>
              <a:gdLst>
                <a:gd name="T0" fmla="*/ 41 w 82"/>
                <a:gd name="T1" fmla="*/ 0 h 94"/>
                <a:gd name="T2" fmla="*/ 0 w 82"/>
                <a:gd name="T3" fmla="*/ 47 h 94"/>
                <a:gd name="T4" fmla="*/ 41 w 82"/>
                <a:gd name="T5" fmla="*/ 94 h 94"/>
                <a:gd name="T6" fmla="*/ 82 w 82"/>
                <a:gd name="T7" fmla="*/ 47 h 94"/>
                <a:gd name="T8" fmla="*/ 41 w 82"/>
                <a:gd name="T9" fmla="*/ 0 h 94"/>
                <a:gd name="T10" fmla="*/ 41 w 82"/>
                <a:gd name="T11" fmla="*/ 83 h 94"/>
                <a:gd name="T12" fmla="*/ 13 w 82"/>
                <a:gd name="T13" fmla="*/ 47 h 94"/>
                <a:gd name="T14" fmla="*/ 41 w 82"/>
                <a:gd name="T15" fmla="*/ 11 h 94"/>
                <a:gd name="T16" fmla="*/ 69 w 82"/>
                <a:gd name="T17" fmla="*/ 47 h 94"/>
                <a:gd name="T18" fmla="*/ 41 w 82"/>
                <a:gd name="T19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94">
                  <a:moveTo>
                    <a:pt x="41" y="0"/>
                  </a:moveTo>
                  <a:cubicBezTo>
                    <a:pt x="16" y="0"/>
                    <a:pt x="0" y="15"/>
                    <a:pt x="0" y="47"/>
                  </a:cubicBezTo>
                  <a:cubicBezTo>
                    <a:pt x="0" y="79"/>
                    <a:pt x="16" y="94"/>
                    <a:pt x="41" y="94"/>
                  </a:cubicBezTo>
                  <a:cubicBezTo>
                    <a:pt x="66" y="94"/>
                    <a:pt x="82" y="79"/>
                    <a:pt x="82" y="47"/>
                  </a:cubicBezTo>
                  <a:cubicBezTo>
                    <a:pt x="82" y="15"/>
                    <a:pt x="66" y="0"/>
                    <a:pt x="41" y="0"/>
                  </a:cubicBezTo>
                  <a:moveTo>
                    <a:pt x="41" y="83"/>
                  </a:moveTo>
                  <a:cubicBezTo>
                    <a:pt x="23" y="83"/>
                    <a:pt x="13" y="72"/>
                    <a:pt x="13" y="47"/>
                  </a:cubicBezTo>
                  <a:cubicBezTo>
                    <a:pt x="13" y="22"/>
                    <a:pt x="23" y="11"/>
                    <a:pt x="41" y="11"/>
                  </a:cubicBezTo>
                  <a:cubicBezTo>
                    <a:pt x="59" y="11"/>
                    <a:pt x="69" y="22"/>
                    <a:pt x="69" y="47"/>
                  </a:cubicBezTo>
                  <a:cubicBezTo>
                    <a:pt x="69" y="72"/>
                    <a:pt x="59" y="83"/>
                    <a:pt x="41" y="83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2" name="Freeform 13"/>
            <p:cNvSpPr>
              <a:spLocks/>
            </p:cNvSpPr>
            <p:nvPr/>
          </p:nvSpPr>
          <p:spPr bwMode="auto">
            <a:xfrm>
              <a:off x="1095375" y="1863725"/>
              <a:ext cx="180975" cy="136525"/>
            </a:xfrm>
            <a:custGeom>
              <a:avLst/>
              <a:gdLst>
                <a:gd name="T0" fmla="*/ 19 w 48"/>
                <a:gd name="T1" fmla="*/ 31 h 36"/>
                <a:gd name="T2" fmla="*/ 46 w 48"/>
                <a:gd name="T3" fmla="*/ 36 h 36"/>
                <a:gd name="T4" fmla="*/ 42 w 48"/>
                <a:gd name="T5" fmla="*/ 14 h 36"/>
                <a:gd name="T6" fmla="*/ 16 w 48"/>
                <a:gd name="T7" fmla="*/ 2 h 36"/>
                <a:gd name="T8" fmla="*/ 0 w 48"/>
                <a:gd name="T9" fmla="*/ 1 h 36"/>
                <a:gd name="T10" fmla="*/ 19 w 48"/>
                <a:gd name="T1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6">
                  <a:moveTo>
                    <a:pt x="19" y="31"/>
                  </a:moveTo>
                  <a:cubicBezTo>
                    <a:pt x="37" y="35"/>
                    <a:pt x="46" y="36"/>
                    <a:pt x="46" y="36"/>
                  </a:cubicBezTo>
                  <a:cubicBezTo>
                    <a:pt x="46" y="36"/>
                    <a:pt x="48" y="21"/>
                    <a:pt x="42" y="14"/>
                  </a:cubicBezTo>
                  <a:cubicBezTo>
                    <a:pt x="36" y="8"/>
                    <a:pt x="28" y="4"/>
                    <a:pt x="16" y="2"/>
                  </a:cubicBezTo>
                  <a:cubicBezTo>
                    <a:pt x="5" y="0"/>
                    <a:pt x="0" y="1"/>
                    <a:pt x="0" y="1"/>
                  </a:cubicBezTo>
                  <a:cubicBezTo>
                    <a:pt x="0" y="9"/>
                    <a:pt x="1" y="28"/>
                    <a:pt x="19" y="31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3" name="Freeform 14"/>
            <p:cNvSpPr>
              <a:spLocks/>
            </p:cNvSpPr>
            <p:nvPr/>
          </p:nvSpPr>
          <p:spPr bwMode="auto">
            <a:xfrm>
              <a:off x="1009650" y="1751013"/>
              <a:ext cx="522288" cy="682625"/>
            </a:xfrm>
            <a:custGeom>
              <a:avLst/>
              <a:gdLst>
                <a:gd name="T0" fmla="*/ 77 w 139"/>
                <a:gd name="T1" fmla="*/ 68 h 180"/>
                <a:gd name="T2" fmla="*/ 114 w 139"/>
                <a:gd name="T3" fmla="*/ 53 h 180"/>
                <a:gd name="T4" fmla="*/ 132 w 139"/>
                <a:gd name="T5" fmla="*/ 0 h 180"/>
                <a:gd name="T6" fmla="*/ 107 w 139"/>
                <a:gd name="T7" fmla="*/ 8 h 180"/>
                <a:gd name="T8" fmla="*/ 74 w 139"/>
                <a:gd name="T9" fmla="*/ 36 h 180"/>
                <a:gd name="T10" fmla="*/ 74 w 139"/>
                <a:gd name="T11" fmla="*/ 67 h 180"/>
                <a:gd name="T12" fmla="*/ 41 w 139"/>
                <a:gd name="T13" fmla="*/ 87 h 180"/>
                <a:gd name="T14" fmla="*/ 40 w 139"/>
                <a:gd name="T15" fmla="*/ 87 h 180"/>
                <a:gd name="T16" fmla="*/ 13 w 139"/>
                <a:gd name="T17" fmla="*/ 103 h 180"/>
                <a:gd name="T18" fmla="*/ 13 w 139"/>
                <a:gd name="T19" fmla="*/ 94 h 180"/>
                <a:gd name="T20" fmla="*/ 6 w 139"/>
                <a:gd name="T21" fmla="*/ 88 h 180"/>
                <a:gd name="T22" fmla="*/ 0 w 139"/>
                <a:gd name="T23" fmla="*/ 94 h 180"/>
                <a:gd name="T24" fmla="*/ 0 w 139"/>
                <a:gd name="T25" fmla="*/ 174 h 180"/>
                <a:gd name="T26" fmla="*/ 6 w 139"/>
                <a:gd name="T27" fmla="*/ 180 h 180"/>
                <a:gd name="T28" fmla="*/ 13 w 139"/>
                <a:gd name="T29" fmla="*/ 174 h 180"/>
                <a:gd name="T30" fmla="*/ 13 w 139"/>
                <a:gd name="T31" fmla="*/ 130 h 180"/>
                <a:gd name="T32" fmla="*/ 40 w 139"/>
                <a:gd name="T33" fmla="*/ 99 h 180"/>
                <a:gd name="T34" fmla="*/ 41 w 139"/>
                <a:gd name="T35" fmla="*/ 99 h 180"/>
                <a:gd name="T36" fmla="*/ 41 w 139"/>
                <a:gd name="T37" fmla="*/ 99 h 180"/>
                <a:gd name="T38" fmla="*/ 77 w 139"/>
                <a:gd name="T39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9" h="180">
                  <a:moveTo>
                    <a:pt x="77" y="68"/>
                  </a:moveTo>
                  <a:cubicBezTo>
                    <a:pt x="82" y="66"/>
                    <a:pt x="94" y="62"/>
                    <a:pt x="114" y="53"/>
                  </a:cubicBezTo>
                  <a:cubicBezTo>
                    <a:pt x="139" y="41"/>
                    <a:pt x="134" y="13"/>
                    <a:pt x="132" y="0"/>
                  </a:cubicBezTo>
                  <a:cubicBezTo>
                    <a:pt x="132" y="0"/>
                    <a:pt x="124" y="1"/>
                    <a:pt x="107" y="8"/>
                  </a:cubicBezTo>
                  <a:cubicBezTo>
                    <a:pt x="91" y="16"/>
                    <a:pt x="80" y="24"/>
                    <a:pt x="74" y="36"/>
                  </a:cubicBezTo>
                  <a:cubicBezTo>
                    <a:pt x="68" y="46"/>
                    <a:pt x="73" y="62"/>
                    <a:pt x="74" y="67"/>
                  </a:cubicBezTo>
                  <a:cubicBezTo>
                    <a:pt x="70" y="81"/>
                    <a:pt x="47" y="87"/>
                    <a:pt x="41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26" y="87"/>
                    <a:pt x="17" y="94"/>
                    <a:pt x="13" y="10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1"/>
                    <a:pt x="10" y="88"/>
                    <a:pt x="6" y="88"/>
                  </a:cubicBezTo>
                  <a:cubicBezTo>
                    <a:pt x="3" y="88"/>
                    <a:pt x="0" y="91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7"/>
                    <a:pt x="3" y="180"/>
                    <a:pt x="6" y="180"/>
                  </a:cubicBezTo>
                  <a:cubicBezTo>
                    <a:pt x="10" y="180"/>
                    <a:pt x="13" y="177"/>
                    <a:pt x="13" y="174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3" y="112"/>
                    <a:pt x="22" y="99"/>
                    <a:pt x="40" y="99"/>
                  </a:cubicBezTo>
                  <a:cubicBezTo>
                    <a:pt x="40" y="99"/>
                    <a:pt x="40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52" y="99"/>
                    <a:pt x="73" y="82"/>
                    <a:pt x="77" y="68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4" name="Freeform 15"/>
            <p:cNvSpPr>
              <a:spLocks noEditPoints="1"/>
            </p:cNvSpPr>
            <p:nvPr/>
          </p:nvSpPr>
          <p:spPr bwMode="auto">
            <a:xfrm>
              <a:off x="2259013" y="2486025"/>
              <a:ext cx="131763" cy="217487"/>
            </a:xfrm>
            <a:custGeom>
              <a:avLst/>
              <a:gdLst>
                <a:gd name="T0" fmla="*/ 25 w 35"/>
                <a:gd name="T1" fmla="*/ 4 h 57"/>
                <a:gd name="T2" fmla="*/ 32 w 35"/>
                <a:gd name="T3" fmla="*/ 0 h 57"/>
                <a:gd name="T4" fmla="*/ 35 w 35"/>
                <a:gd name="T5" fmla="*/ 2 h 57"/>
                <a:gd name="T6" fmla="*/ 32 w 35"/>
                <a:gd name="T7" fmla="*/ 4 h 57"/>
                <a:gd name="T8" fmla="*/ 28 w 35"/>
                <a:gd name="T9" fmla="*/ 7 h 57"/>
                <a:gd name="T10" fmla="*/ 31 w 35"/>
                <a:gd name="T11" fmla="*/ 16 h 57"/>
                <a:gd name="T12" fmla="*/ 16 w 35"/>
                <a:gd name="T13" fmla="*/ 30 h 57"/>
                <a:gd name="T14" fmla="*/ 8 w 35"/>
                <a:gd name="T15" fmla="*/ 27 h 57"/>
                <a:gd name="T16" fmla="*/ 6 w 35"/>
                <a:gd name="T17" fmla="*/ 30 h 57"/>
                <a:gd name="T18" fmla="*/ 12 w 35"/>
                <a:gd name="T19" fmla="*/ 34 h 57"/>
                <a:gd name="T20" fmla="*/ 20 w 35"/>
                <a:gd name="T21" fmla="*/ 34 h 57"/>
                <a:gd name="T22" fmla="*/ 35 w 35"/>
                <a:gd name="T23" fmla="*/ 45 h 57"/>
                <a:gd name="T24" fmla="*/ 17 w 35"/>
                <a:gd name="T25" fmla="*/ 57 h 57"/>
                <a:gd name="T26" fmla="*/ 0 w 35"/>
                <a:gd name="T27" fmla="*/ 45 h 57"/>
                <a:gd name="T28" fmla="*/ 6 w 35"/>
                <a:gd name="T29" fmla="*/ 37 h 57"/>
                <a:gd name="T30" fmla="*/ 1 w 35"/>
                <a:gd name="T31" fmla="*/ 30 h 57"/>
                <a:gd name="T32" fmla="*/ 4 w 35"/>
                <a:gd name="T33" fmla="*/ 25 h 57"/>
                <a:gd name="T34" fmla="*/ 1 w 35"/>
                <a:gd name="T35" fmla="*/ 16 h 57"/>
                <a:gd name="T36" fmla="*/ 16 w 35"/>
                <a:gd name="T37" fmla="*/ 2 h 57"/>
                <a:gd name="T38" fmla="*/ 25 w 35"/>
                <a:gd name="T39" fmla="*/ 4 h 57"/>
                <a:gd name="T40" fmla="*/ 20 w 35"/>
                <a:gd name="T41" fmla="*/ 39 h 57"/>
                <a:gd name="T42" fmla="*/ 12 w 35"/>
                <a:gd name="T43" fmla="*/ 39 h 57"/>
                <a:gd name="T44" fmla="*/ 5 w 35"/>
                <a:gd name="T45" fmla="*/ 45 h 57"/>
                <a:gd name="T46" fmla="*/ 17 w 35"/>
                <a:gd name="T47" fmla="*/ 52 h 57"/>
                <a:gd name="T48" fmla="*/ 29 w 35"/>
                <a:gd name="T49" fmla="*/ 45 h 57"/>
                <a:gd name="T50" fmla="*/ 20 w 35"/>
                <a:gd name="T51" fmla="*/ 39 h 57"/>
                <a:gd name="T52" fmla="*/ 26 w 35"/>
                <a:gd name="T53" fmla="*/ 16 h 57"/>
                <a:gd name="T54" fmla="*/ 16 w 35"/>
                <a:gd name="T55" fmla="*/ 7 h 57"/>
                <a:gd name="T56" fmla="*/ 7 w 35"/>
                <a:gd name="T57" fmla="*/ 16 h 57"/>
                <a:gd name="T58" fmla="*/ 16 w 35"/>
                <a:gd name="T59" fmla="*/ 25 h 57"/>
                <a:gd name="T60" fmla="*/ 26 w 35"/>
                <a:gd name="T61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7">
                  <a:moveTo>
                    <a:pt x="25" y="4"/>
                  </a:moveTo>
                  <a:cubicBezTo>
                    <a:pt x="26" y="2"/>
                    <a:pt x="28" y="0"/>
                    <a:pt x="32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3"/>
                    <a:pt x="34" y="4"/>
                    <a:pt x="32" y="4"/>
                  </a:cubicBezTo>
                  <a:cubicBezTo>
                    <a:pt x="30" y="4"/>
                    <a:pt x="29" y="6"/>
                    <a:pt x="28" y="7"/>
                  </a:cubicBezTo>
                  <a:cubicBezTo>
                    <a:pt x="30" y="9"/>
                    <a:pt x="31" y="12"/>
                    <a:pt x="31" y="16"/>
                  </a:cubicBezTo>
                  <a:cubicBezTo>
                    <a:pt x="31" y="24"/>
                    <a:pt x="26" y="30"/>
                    <a:pt x="16" y="30"/>
                  </a:cubicBezTo>
                  <a:cubicBezTo>
                    <a:pt x="13" y="30"/>
                    <a:pt x="10" y="29"/>
                    <a:pt x="8" y="27"/>
                  </a:cubicBezTo>
                  <a:cubicBezTo>
                    <a:pt x="7" y="28"/>
                    <a:pt x="6" y="29"/>
                    <a:pt x="6" y="30"/>
                  </a:cubicBezTo>
                  <a:cubicBezTo>
                    <a:pt x="6" y="32"/>
                    <a:pt x="7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8" y="34"/>
                    <a:pt x="35" y="37"/>
                    <a:pt x="35" y="45"/>
                  </a:cubicBezTo>
                  <a:cubicBezTo>
                    <a:pt x="35" y="53"/>
                    <a:pt x="27" y="57"/>
                    <a:pt x="17" y="57"/>
                  </a:cubicBezTo>
                  <a:cubicBezTo>
                    <a:pt x="9" y="57"/>
                    <a:pt x="0" y="54"/>
                    <a:pt x="0" y="45"/>
                  </a:cubicBezTo>
                  <a:cubicBezTo>
                    <a:pt x="0" y="41"/>
                    <a:pt x="2" y="39"/>
                    <a:pt x="6" y="37"/>
                  </a:cubicBezTo>
                  <a:cubicBezTo>
                    <a:pt x="3" y="36"/>
                    <a:pt x="1" y="34"/>
                    <a:pt x="1" y="30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" y="22"/>
                    <a:pt x="1" y="19"/>
                    <a:pt x="1" y="16"/>
                  </a:cubicBezTo>
                  <a:cubicBezTo>
                    <a:pt x="1" y="8"/>
                    <a:pt x="7" y="2"/>
                    <a:pt x="16" y="2"/>
                  </a:cubicBezTo>
                  <a:cubicBezTo>
                    <a:pt x="20" y="2"/>
                    <a:pt x="23" y="3"/>
                    <a:pt x="25" y="4"/>
                  </a:cubicBezTo>
                  <a:moveTo>
                    <a:pt x="20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7" y="40"/>
                    <a:pt x="5" y="42"/>
                    <a:pt x="5" y="45"/>
                  </a:cubicBezTo>
                  <a:cubicBezTo>
                    <a:pt x="5" y="50"/>
                    <a:pt x="11" y="52"/>
                    <a:pt x="17" y="52"/>
                  </a:cubicBezTo>
                  <a:cubicBezTo>
                    <a:pt x="24" y="52"/>
                    <a:pt x="29" y="50"/>
                    <a:pt x="29" y="45"/>
                  </a:cubicBezTo>
                  <a:cubicBezTo>
                    <a:pt x="29" y="40"/>
                    <a:pt x="26" y="39"/>
                    <a:pt x="20" y="39"/>
                  </a:cubicBezTo>
                  <a:moveTo>
                    <a:pt x="26" y="16"/>
                  </a:moveTo>
                  <a:cubicBezTo>
                    <a:pt x="26" y="10"/>
                    <a:pt x="23" y="7"/>
                    <a:pt x="16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21"/>
                    <a:pt x="10" y="25"/>
                    <a:pt x="16" y="25"/>
                  </a:cubicBezTo>
                  <a:cubicBezTo>
                    <a:pt x="23" y="25"/>
                    <a:pt x="26" y="21"/>
                    <a:pt x="26" y="16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5" name="Freeform 16"/>
            <p:cNvSpPr>
              <a:spLocks/>
            </p:cNvSpPr>
            <p:nvPr/>
          </p:nvSpPr>
          <p:spPr bwMode="auto">
            <a:xfrm>
              <a:off x="2409825" y="2497138"/>
              <a:ext cx="71438" cy="144462"/>
            </a:xfrm>
            <a:custGeom>
              <a:avLst/>
              <a:gdLst>
                <a:gd name="T0" fmla="*/ 5 w 19"/>
                <a:gd name="T1" fmla="*/ 6 h 38"/>
                <a:gd name="T2" fmla="*/ 16 w 19"/>
                <a:gd name="T3" fmla="*/ 0 h 38"/>
                <a:gd name="T4" fmla="*/ 19 w 19"/>
                <a:gd name="T5" fmla="*/ 2 h 38"/>
                <a:gd name="T6" fmla="*/ 16 w 19"/>
                <a:gd name="T7" fmla="*/ 5 h 38"/>
                <a:gd name="T8" fmla="*/ 5 w 19"/>
                <a:gd name="T9" fmla="*/ 17 h 38"/>
                <a:gd name="T10" fmla="*/ 5 w 19"/>
                <a:gd name="T11" fmla="*/ 36 h 38"/>
                <a:gd name="T12" fmla="*/ 2 w 19"/>
                <a:gd name="T13" fmla="*/ 38 h 38"/>
                <a:gd name="T14" fmla="*/ 0 w 19"/>
                <a:gd name="T15" fmla="*/ 36 h 38"/>
                <a:gd name="T16" fmla="*/ 0 w 19"/>
                <a:gd name="T17" fmla="*/ 3 h 38"/>
                <a:gd name="T18" fmla="*/ 2 w 19"/>
                <a:gd name="T19" fmla="*/ 0 h 38"/>
                <a:gd name="T20" fmla="*/ 5 w 19"/>
                <a:gd name="T21" fmla="*/ 3 h 38"/>
                <a:gd name="T22" fmla="*/ 5 w 19"/>
                <a:gd name="T2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8">
                  <a:moveTo>
                    <a:pt x="5" y="6"/>
                  </a:move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4"/>
                    <a:pt x="18" y="5"/>
                    <a:pt x="16" y="5"/>
                  </a:cubicBezTo>
                  <a:cubicBezTo>
                    <a:pt x="9" y="5"/>
                    <a:pt x="5" y="10"/>
                    <a:pt x="5" y="1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4" y="38"/>
                    <a:pt x="2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lnTo>
                    <a:pt x="5" y="6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6" name="Freeform 17"/>
            <p:cNvSpPr>
              <a:spLocks/>
            </p:cNvSpPr>
            <p:nvPr/>
          </p:nvSpPr>
          <p:spPr bwMode="auto">
            <a:xfrm>
              <a:off x="2632075" y="2497138"/>
              <a:ext cx="112713" cy="144462"/>
            </a:xfrm>
            <a:custGeom>
              <a:avLst/>
              <a:gdLst>
                <a:gd name="T0" fmla="*/ 5 w 30"/>
                <a:gd name="T1" fmla="*/ 2 h 38"/>
                <a:gd name="T2" fmla="*/ 5 w 30"/>
                <a:gd name="T3" fmla="*/ 23 h 38"/>
                <a:gd name="T4" fmla="*/ 15 w 30"/>
                <a:gd name="T5" fmla="*/ 33 h 38"/>
                <a:gd name="T6" fmla="*/ 25 w 30"/>
                <a:gd name="T7" fmla="*/ 23 h 38"/>
                <a:gd name="T8" fmla="*/ 25 w 30"/>
                <a:gd name="T9" fmla="*/ 2 h 38"/>
                <a:gd name="T10" fmla="*/ 28 w 30"/>
                <a:gd name="T11" fmla="*/ 0 h 38"/>
                <a:gd name="T12" fmla="*/ 30 w 30"/>
                <a:gd name="T13" fmla="*/ 2 h 38"/>
                <a:gd name="T14" fmla="*/ 30 w 30"/>
                <a:gd name="T15" fmla="*/ 23 h 38"/>
                <a:gd name="T16" fmla="*/ 15 w 30"/>
                <a:gd name="T17" fmla="*/ 38 h 38"/>
                <a:gd name="T18" fmla="*/ 0 w 30"/>
                <a:gd name="T19" fmla="*/ 23 h 38"/>
                <a:gd name="T20" fmla="*/ 0 w 30"/>
                <a:gd name="T21" fmla="*/ 2 h 38"/>
                <a:gd name="T22" fmla="*/ 3 w 30"/>
                <a:gd name="T23" fmla="*/ 0 h 38"/>
                <a:gd name="T24" fmla="*/ 5 w 30"/>
                <a:gd name="T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8">
                  <a:moveTo>
                    <a:pt x="5" y="2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9"/>
                    <a:pt x="7" y="33"/>
                    <a:pt x="15" y="33"/>
                  </a:cubicBezTo>
                  <a:cubicBezTo>
                    <a:pt x="23" y="33"/>
                    <a:pt x="25" y="29"/>
                    <a:pt x="25" y="2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6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31"/>
                    <a:pt x="28" y="38"/>
                    <a:pt x="15" y="38"/>
                  </a:cubicBezTo>
                  <a:cubicBezTo>
                    <a:pt x="3" y="38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7" name="Freeform 18"/>
            <p:cNvSpPr>
              <a:spLocks noEditPoints="1"/>
            </p:cNvSpPr>
            <p:nvPr/>
          </p:nvSpPr>
          <p:spPr bwMode="auto">
            <a:xfrm>
              <a:off x="2774950" y="2493963"/>
              <a:ext cx="125413" cy="209550"/>
            </a:xfrm>
            <a:custGeom>
              <a:avLst/>
              <a:gdLst>
                <a:gd name="T0" fmla="*/ 5 w 33"/>
                <a:gd name="T1" fmla="*/ 3 h 55"/>
                <a:gd name="T2" fmla="*/ 5 w 33"/>
                <a:gd name="T3" fmla="*/ 6 h 55"/>
                <a:gd name="T4" fmla="*/ 16 w 33"/>
                <a:gd name="T5" fmla="*/ 0 h 55"/>
                <a:gd name="T6" fmla="*/ 33 w 33"/>
                <a:gd name="T7" fmla="*/ 20 h 55"/>
                <a:gd name="T8" fmla="*/ 16 w 33"/>
                <a:gd name="T9" fmla="*/ 39 h 55"/>
                <a:gd name="T10" fmla="*/ 5 w 33"/>
                <a:gd name="T11" fmla="*/ 34 h 55"/>
                <a:gd name="T12" fmla="*/ 5 w 33"/>
                <a:gd name="T13" fmla="*/ 52 h 55"/>
                <a:gd name="T14" fmla="*/ 3 w 33"/>
                <a:gd name="T15" fmla="*/ 55 h 55"/>
                <a:gd name="T16" fmla="*/ 0 w 33"/>
                <a:gd name="T17" fmla="*/ 52 h 55"/>
                <a:gd name="T18" fmla="*/ 0 w 33"/>
                <a:gd name="T19" fmla="*/ 3 h 55"/>
                <a:gd name="T20" fmla="*/ 3 w 33"/>
                <a:gd name="T21" fmla="*/ 1 h 55"/>
                <a:gd name="T22" fmla="*/ 5 w 33"/>
                <a:gd name="T23" fmla="*/ 3 h 55"/>
                <a:gd name="T24" fmla="*/ 16 w 33"/>
                <a:gd name="T25" fmla="*/ 35 h 55"/>
                <a:gd name="T26" fmla="*/ 28 w 33"/>
                <a:gd name="T27" fmla="*/ 20 h 55"/>
                <a:gd name="T28" fmla="*/ 16 w 33"/>
                <a:gd name="T29" fmla="*/ 5 h 55"/>
                <a:gd name="T30" fmla="*/ 5 w 33"/>
                <a:gd name="T31" fmla="*/ 20 h 55"/>
                <a:gd name="T32" fmla="*/ 16 w 33"/>
                <a:gd name="T33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55">
                  <a:moveTo>
                    <a:pt x="5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7" y="3"/>
                    <a:pt x="11" y="0"/>
                    <a:pt x="16" y="0"/>
                  </a:cubicBezTo>
                  <a:cubicBezTo>
                    <a:pt x="27" y="0"/>
                    <a:pt x="33" y="6"/>
                    <a:pt x="33" y="20"/>
                  </a:cubicBezTo>
                  <a:cubicBezTo>
                    <a:pt x="33" y="33"/>
                    <a:pt x="27" y="39"/>
                    <a:pt x="16" y="39"/>
                  </a:cubicBezTo>
                  <a:cubicBezTo>
                    <a:pt x="11" y="39"/>
                    <a:pt x="7" y="36"/>
                    <a:pt x="5" y="34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4" y="55"/>
                    <a:pt x="3" y="55"/>
                  </a:cubicBezTo>
                  <a:cubicBezTo>
                    <a:pt x="1" y="55"/>
                    <a:pt x="0" y="53"/>
                    <a:pt x="0" y="5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moveTo>
                    <a:pt x="16" y="35"/>
                  </a:moveTo>
                  <a:cubicBezTo>
                    <a:pt x="24" y="35"/>
                    <a:pt x="28" y="30"/>
                    <a:pt x="28" y="20"/>
                  </a:cubicBezTo>
                  <a:cubicBezTo>
                    <a:pt x="28" y="9"/>
                    <a:pt x="24" y="5"/>
                    <a:pt x="16" y="5"/>
                  </a:cubicBezTo>
                  <a:cubicBezTo>
                    <a:pt x="10" y="5"/>
                    <a:pt x="5" y="9"/>
                    <a:pt x="5" y="20"/>
                  </a:cubicBezTo>
                  <a:cubicBezTo>
                    <a:pt x="5" y="30"/>
                    <a:pt x="10" y="35"/>
                    <a:pt x="16" y="3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28" name="Freeform 19"/>
            <p:cNvSpPr>
              <a:spLocks noEditPoints="1"/>
            </p:cNvSpPr>
            <p:nvPr/>
          </p:nvSpPr>
          <p:spPr bwMode="auto">
            <a:xfrm>
              <a:off x="2481263" y="2493963"/>
              <a:ext cx="128588" cy="147637"/>
            </a:xfrm>
            <a:custGeom>
              <a:avLst/>
              <a:gdLst>
                <a:gd name="T0" fmla="*/ 17 w 34"/>
                <a:gd name="T1" fmla="*/ 0 h 39"/>
                <a:gd name="T2" fmla="*/ 0 w 34"/>
                <a:gd name="T3" fmla="*/ 20 h 39"/>
                <a:gd name="T4" fmla="*/ 17 w 34"/>
                <a:gd name="T5" fmla="*/ 39 h 39"/>
                <a:gd name="T6" fmla="*/ 34 w 34"/>
                <a:gd name="T7" fmla="*/ 20 h 39"/>
                <a:gd name="T8" fmla="*/ 17 w 34"/>
                <a:gd name="T9" fmla="*/ 0 h 39"/>
                <a:gd name="T10" fmla="*/ 17 w 34"/>
                <a:gd name="T11" fmla="*/ 35 h 39"/>
                <a:gd name="T12" fmla="*/ 5 w 34"/>
                <a:gd name="T13" fmla="*/ 20 h 39"/>
                <a:gd name="T14" fmla="*/ 17 w 34"/>
                <a:gd name="T15" fmla="*/ 5 h 39"/>
                <a:gd name="T16" fmla="*/ 29 w 34"/>
                <a:gd name="T17" fmla="*/ 20 h 39"/>
                <a:gd name="T18" fmla="*/ 17 w 34"/>
                <a:gd name="T1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9">
                  <a:moveTo>
                    <a:pt x="17" y="0"/>
                  </a:moveTo>
                  <a:cubicBezTo>
                    <a:pt x="6" y="0"/>
                    <a:pt x="0" y="7"/>
                    <a:pt x="0" y="20"/>
                  </a:cubicBezTo>
                  <a:cubicBezTo>
                    <a:pt x="0" y="33"/>
                    <a:pt x="6" y="39"/>
                    <a:pt x="17" y="39"/>
                  </a:cubicBezTo>
                  <a:cubicBezTo>
                    <a:pt x="28" y="39"/>
                    <a:pt x="34" y="33"/>
                    <a:pt x="34" y="20"/>
                  </a:cubicBezTo>
                  <a:cubicBezTo>
                    <a:pt x="34" y="7"/>
                    <a:pt x="28" y="0"/>
                    <a:pt x="17" y="0"/>
                  </a:cubicBezTo>
                  <a:moveTo>
                    <a:pt x="17" y="35"/>
                  </a:moveTo>
                  <a:cubicBezTo>
                    <a:pt x="9" y="35"/>
                    <a:pt x="5" y="30"/>
                    <a:pt x="5" y="20"/>
                  </a:cubicBezTo>
                  <a:cubicBezTo>
                    <a:pt x="5" y="10"/>
                    <a:pt x="9" y="5"/>
                    <a:pt x="17" y="5"/>
                  </a:cubicBezTo>
                  <a:cubicBezTo>
                    <a:pt x="24" y="5"/>
                    <a:pt x="29" y="10"/>
                    <a:pt x="29" y="20"/>
                  </a:cubicBezTo>
                  <a:cubicBezTo>
                    <a:pt x="29" y="30"/>
                    <a:pt x="24" y="35"/>
                    <a:pt x="17" y="35"/>
                  </a:cubicBezTo>
                </a:path>
              </a:pathLst>
            </a:custGeom>
            <a:solidFill>
              <a:schemeClr val="accent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5325602" y="6651171"/>
            <a:ext cx="15408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</a:rPr>
              <a:t>www.agrotradegrupa.com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338138" y="1263650"/>
            <a:ext cx="11504612" cy="47688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9" name="Rectangle 28"/>
          <p:cNvSpPr/>
          <p:nvPr userDrawn="1"/>
        </p:nvSpPr>
        <p:spPr>
          <a:xfrm>
            <a:off x="428252" y="6651171"/>
            <a:ext cx="11384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AGROTRADE</a:t>
            </a:r>
            <a:r>
              <a:rPr lang="en-US" sz="800" baseline="0" dirty="0">
                <a:solidFill>
                  <a:schemeClr val="bg1"/>
                </a:solidFill>
              </a:rPr>
              <a:t>  |  2022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01422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2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4" b="354"/>
          <a:stretch/>
        </p:blipFill>
        <p:spPr>
          <a:xfrm>
            <a:off x="0" y="24273"/>
            <a:ext cx="12192000" cy="6858000"/>
          </a:xfrm>
          <a:prstGeom prst="rect">
            <a:avLst/>
          </a:prstGeom>
        </p:spPr>
      </p:pic>
      <p:grpSp>
        <p:nvGrpSpPr>
          <p:cNvPr id="15" name="Group 14"/>
          <p:cNvGrpSpPr/>
          <p:nvPr userDrawn="1"/>
        </p:nvGrpSpPr>
        <p:grpSpPr>
          <a:xfrm>
            <a:off x="10853827" y="6193971"/>
            <a:ext cx="1181470" cy="664029"/>
            <a:chOff x="9645650" y="2855913"/>
            <a:chExt cx="1497013" cy="841375"/>
          </a:xfrm>
          <a:solidFill>
            <a:schemeClr val="accent1"/>
          </a:solidFill>
        </p:grpSpPr>
        <p:sp>
          <p:nvSpPr>
            <p:cNvPr id="12" name="Freeform 5"/>
            <p:cNvSpPr>
              <a:spLocks/>
            </p:cNvSpPr>
            <p:nvPr userDrawn="1"/>
          </p:nvSpPr>
          <p:spPr bwMode="auto">
            <a:xfrm>
              <a:off x="9645650" y="3240088"/>
              <a:ext cx="611188" cy="457200"/>
            </a:xfrm>
            <a:custGeom>
              <a:avLst/>
              <a:gdLst>
                <a:gd name="T0" fmla="*/ 66 w 162"/>
                <a:gd name="T1" fmla="*/ 106 h 120"/>
                <a:gd name="T2" fmla="*/ 156 w 162"/>
                <a:gd name="T3" fmla="*/ 120 h 120"/>
                <a:gd name="T4" fmla="*/ 158 w 162"/>
                <a:gd name="T5" fmla="*/ 120 h 120"/>
                <a:gd name="T6" fmla="*/ 143 w 162"/>
                <a:gd name="T7" fmla="*/ 48 h 120"/>
                <a:gd name="T8" fmla="*/ 57 w 162"/>
                <a:gd name="T9" fmla="*/ 7 h 120"/>
                <a:gd name="T10" fmla="*/ 0 w 162"/>
                <a:gd name="T11" fmla="*/ 2 h 120"/>
                <a:gd name="T12" fmla="*/ 66 w 162"/>
                <a:gd name="T13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20">
                  <a:moveTo>
                    <a:pt x="66" y="106"/>
                  </a:moveTo>
                  <a:cubicBezTo>
                    <a:pt x="119" y="116"/>
                    <a:pt x="149" y="119"/>
                    <a:pt x="156" y="120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58" y="117"/>
                    <a:pt x="162" y="69"/>
                    <a:pt x="143" y="48"/>
                  </a:cubicBezTo>
                  <a:cubicBezTo>
                    <a:pt x="124" y="25"/>
                    <a:pt x="95" y="14"/>
                    <a:pt x="57" y="7"/>
                  </a:cubicBezTo>
                  <a:cubicBezTo>
                    <a:pt x="18" y="0"/>
                    <a:pt x="0" y="2"/>
                    <a:pt x="0" y="2"/>
                  </a:cubicBezTo>
                  <a:cubicBezTo>
                    <a:pt x="1" y="30"/>
                    <a:pt x="5" y="94"/>
                    <a:pt x="6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6"/>
            <p:cNvSpPr>
              <a:spLocks/>
            </p:cNvSpPr>
            <p:nvPr userDrawn="1"/>
          </p:nvSpPr>
          <p:spPr bwMode="auto">
            <a:xfrm>
              <a:off x="10237788" y="2855913"/>
              <a:ext cx="904875" cy="841375"/>
            </a:xfrm>
            <a:custGeom>
              <a:avLst/>
              <a:gdLst>
                <a:gd name="T0" fmla="*/ 53 w 239"/>
                <a:gd name="T1" fmla="*/ 221 h 221"/>
                <a:gd name="T2" fmla="*/ 152 w 239"/>
                <a:gd name="T3" fmla="*/ 179 h 221"/>
                <a:gd name="T4" fmla="*/ 213 w 239"/>
                <a:gd name="T5" fmla="*/ 0 h 221"/>
                <a:gd name="T6" fmla="*/ 130 w 239"/>
                <a:gd name="T7" fmla="*/ 27 h 221"/>
                <a:gd name="T8" fmla="*/ 16 w 239"/>
                <a:gd name="T9" fmla="*/ 120 h 221"/>
                <a:gd name="T10" fmla="*/ 17 w 239"/>
                <a:gd name="T11" fmla="*/ 221 h 221"/>
                <a:gd name="T12" fmla="*/ 53 w 239"/>
                <a:gd name="T1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21">
                  <a:moveTo>
                    <a:pt x="53" y="221"/>
                  </a:moveTo>
                  <a:cubicBezTo>
                    <a:pt x="75" y="212"/>
                    <a:pt x="108" y="199"/>
                    <a:pt x="152" y="179"/>
                  </a:cubicBezTo>
                  <a:cubicBezTo>
                    <a:pt x="239" y="139"/>
                    <a:pt x="222" y="42"/>
                    <a:pt x="213" y="0"/>
                  </a:cubicBezTo>
                  <a:cubicBezTo>
                    <a:pt x="213" y="0"/>
                    <a:pt x="185" y="3"/>
                    <a:pt x="130" y="27"/>
                  </a:cubicBezTo>
                  <a:cubicBezTo>
                    <a:pt x="76" y="51"/>
                    <a:pt x="37" y="79"/>
                    <a:pt x="16" y="120"/>
                  </a:cubicBezTo>
                  <a:cubicBezTo>
                    <a:pt x="0" y="150"/>
                    <a:pt x="11" y="199"/>
                    <a:pt x="17" y="221"/>
                  </a:cubicBezTo>
                  <a:lnTo>
                    <a:pt x="53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8226" y="307975"/>
            <a:ext cx="9705039" cy="815975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338138" y="1263650"/>
            <a:ext cx="11504612" cy="476885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1" name="Rectangle 30"/>
          <p:cNvSpPr/>
          <p:nvPr userDrawn="1"/>
        </p:nvSpPr>
        <p:spPr>
          <a:xfrm>
            <a:off x="5325597" y="6651171"/>
            <a:ext cx="15408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800" dirty="0" err="1">
                <a:solidFill>
                  <a:schemeClr val="bg1"/>
                </a:solidFill>
              </a:rPr>
              <a:t>www.agrotradegrupa.com</a:t>
            </a:r>
            <a:endParaRPr lang="en-US" sz="800" dirty="0">
              <a:solidFill>
                <a:schemeClr val="bg1"/>
              </a:solidFill>
            </a:endParaRPr>
          </a:p>
        </p:txBody>
      </p:sp>
      <p:sp>
        <p:nvSpPr>
          <p:cNvPr id="32" name="Rectangle 31"/>
          <p:cNvSpPr/>
          <p:nvPr userDrawn="1"/>
        </p:nvSpPr>
        <p:spPr>
          <a:xfrm>
            <a:off x="428252" y="6637563"/>
            <a:ext cx="11384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AGROTRADE</a:t>
            </a:r>
            <a:r>
              <a:rPr lang="en-US" sz="800" baseline="0" dirty="0">
                <a:solidFill>
                  <a:schemeClr val="bg1"/>
                </a:solidFill>
              </a:rPr>
              <a:t>  |  2022</a:t>
            </a:r>
            <a:endParaRPr lang="en-US" sz="800" dirty="0">
              <a:solidFill>
                <a:schemeClr val="bg1"/>
              </a:solidFill>
            </a:endParaRPr>
          </a:p>
        </p:txBody>
      </p:sp>
      <p:grpSp>
        <p:nvGrpSpPr>
          <p:cNvPr id="33" name="Group 32"/>
          <p:cNvGrpSpPr/>
          <p:nvPr userDrawn="1"/>
        </p:nvGrpSpPr>
        <p:grpSpPr>
          <a:xfrm>
            <a:off x="10287165" y="307975"/>
            <a:ext cx="1486310" cy="550145"/>
            <a:chOff x="327025" y="1751013"/>
            <a:chExt cx="2573338" cy="952500"/>
          </a:xfrm>
          <a:solidFill>
            <a:schemeClr val="bg1"/>
          </a:solidFill>
        </p:grpSpPr>
        <p:sp>
          <p:nvSpPr>
            <p:cNvPr id="34" name="Freeform 5"/>
            <p:cNvSpPr>
              <a:spLocks/>
            </p:cNvSpPr>
            <p:nvPr/>
          </p:nvSpPr>
          <p:spPr bwMode="auto">
            <a:xfrm>
              <a:off x="1525588" y="1989138"/>
              <a:ext cx="168275" cy="444500"/>
            </a:xfrm>
            <a:custGeom>
              <a:avLst/>
              <a:gdLst>
                <a:gd name="T0" fmla="*/ 14 w 45"/>
                <a:gd name="T1" fmla="*/ 6 h 117"/>
                <a:gd name="T2" fmla="*/ 20 w 45"/>
                <a:gd name="T3" fmla="*/ 0 h 117"/>
                <a:gd name="T4" fmla="*/ 26 w 45"/>
                <a:gd name="T5" fmla="*/ 6 h 117"/>
                <a:gd name="T6" fmla="*/ 26 w 45"/>
                <a:gd name="T7" fmla="*/ 27 h 117"/>
                <a:gd name="T8" fmla="*/ 39 w 45"/>
                <a:gd name="T9" fmla="*/ 27 h 117"/>
                <a:gd name="T10" fmla="*/ 45 w 45"/>
                <a:gd name="T11" fmla="*/ 32 h 117"/>
                <a:gd name="T12" fmla="*/ 39 w 45"/>
                <a:gd name="T13" fmla="*/ 38 h 117"/>
                <a:gd name="T14" fmla="*/ 26 w 45"/>
                <a:gd name="T15" fmla="*/ 38 h 117"/>
                <a:gd name="T16" fmla="*/ 26 w 45"/>
                <a:gd name="T17" fmla="*/ 92 h 117"/>
                <a:gd name="T18" fmla="*/ 38 w 45"/>
                <a:gd name="T19" fmla="*/ 105 h 117"/>
                <a:gd name="T20" fmla="*/ 44 w 45"/>
                <a:gd name="T21" fmla="*/ 111 h 117"/>
                <a:gd name="T22" fmla="*/ 38 w 45"/>
                <a:gd name="T23" fmla="*/ 117 h 117"/>
                <a:gd name="T24" fmla="*/ 14 w 45"/>
                <a:gd name="T25" fmla="*/ 92 h 117"/>
                <a:gd name="T26" fmla="*/ 14 w 45"/>
                <a:gd name="T27" fmla="*/ 38 h 117"/>
                <a:gd name="T28" fmla="*/ 6 w 45"/>
                <a:gd name="T29" fmla="*/ 38 h 117"/>
                <a:gd name="T30" fmla="*/ 0 w 45"/>
                <a:gd name="T31" fmla="*/ 32 h 117"/>
                <a:gd name="T32" fmla="*/ 6 w 45"/>
                <a:gd name="T33" fmla="*/ 27 h 117"/>
                <a:gd name="T34" fmla="*/ 14 w 45"/>
                <a:gd name="T35" fmla="*/ 27 h 117"/>
                <a:gd name="T36" fmla="*/ 14 w 45"/>
                <a:gd name="T37" fmla="*/ 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17">
                  <a:moveTo>
                    <a:pt x="14" y="6"/>
                  </a:moveTo>
                  <a:cubicBezTo>
                    <a:pt x="14" y="3"/>
                    <a:pt x="17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2" y="27"/>
                    <a:pt x="45" y="29"/>
                    <a:pt x="45" y="32"/>
                  </a:cubicBezTo>
                  <a:cubicBezTo>
                    <a:pt x="45" y="36"/>
                    <a:pt x="42" y="38"/>
                    <a:pt x="39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101"/>
                    <a:pt x="31" y="105"/>
                    <a:pt x="38" y="105"/>
                  </a:cubicBezTo>
                  <a:cubicBezTo>
                    <a:pt x="41" y="105"/>
                    <a:pt x="44" y="108"/>
                    <a:pt x="44" y="111"/>
                  </a:cubicBezTo>
                  <a:cubicBezTo>
                    <a:pt x="44" y="114"/>
                    <a:pt x="41" y="117"/>
                    <a:pt x="38" y="117"/>
                  </a:cubicBezTo>
                  <a:cubicBezTo>
                    <a:pt x="22" y="117"/>
                    <a:pt x="14" y="107"/>
                    <a:pt x="14" y="9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3" y="38"/>
                    <a:pt x="0" y="36"/>
                    <a:pt x="0" y="32"/>
                  </a:cubicBezTo>
                  <a:cubicBezTo>
                    <a:pt x="0" y="29"/>
                    <a:pt x="3" y="27"/>
                    <a:pt x="6" y="27"/>
                  </a:cubicBezTo>
                  <a:cubicBezTo>
                    <a:pt x="14" y="27"/>
                    <a:pt x="14" y="27"/>
                    <a:pt x="14" y="27"/>
                  </a:cubicBezTo>
                  <a:lnTo>
                    <a:pt x="1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5" name="Freeform 6"/>
            <p:cNvSpPr>
              <a:spLocks/>
            </p:cNvSpPr>
            <p:nvPr/>
          </p:nvSpPr>
          <p:spPr bwMode="auto">
            <a:xfrm>
              <a:off x="1743075" y="2081213"/>
              <a:ext cx="173038" cy="352425"/>
            </a:xfrm>
            <a:custGeom>
              <a:avLst/>
              <a:gdLst>
                <a:gd name="T0" fmla="*/ 13 w 46"/>
                <a:gd name="T1" fmla="*/ 16 h 93"/>
                <a:gd name="T2" fmla="*/ 40 w 46"/>
                <a:gd name="T3" fmla="*/ 0 h 93"/>
                <a:gd name="T4" fmla="*/ 46 w 46"/>
                <a:gd name="T5" fmla="*/ 6 h 93"/>
                <a:gd name="T6" fmla="*/ 40 w 46"/>
                <a:gd name="T7" fmla="*/ 12 h 93"/>
                <a:gd name="T8" fmla="*/ 13 w 46"/>
                <a:gd name="T9" fmla="*/ 43 h 93"/>
                <a:gd name="T10" fmla="*/ 13 w 46"/>
                <a:gd name="T11" fmla="*/ 87 h 93"/>
                <a:gd name="T12" fmla="*/ 7 w 46"/>
                <a:gd name="T13" fmla="*/ 93 h 93"/>
                <a:gd name="T14" fmla="*/ 0 w 46"/>
                <a:gd name="T15" fmla="*/ 87 h 93"/>
                <a:gd name="T16" fmla="*/ 0 w 46"/>
                <a:gd name="T17" fmla="*/ 7 h 93"/>
                <a:gd name="T18" fmla="*/ 7 w 46"/>
                <a:gd name="T19" fmla="*/ 1 h 93"/>
                <a:gd name="T20" fmla="*/ 13 w 46"/>
                <a:gd name="T21" fmla="*/ 7 h 93"/>
                <a:gd name="T22" fmla="*/ 13 w 46"/>
                <a:gd name="T23" fmla="*/ 1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93">
                  <a:moveTo>
                    <a:pt x="13" y="16"/>
                  </a:moveTo>
                  <a:cubicBezTo>
                    <a:pt x="17" y="7"/>
                    <a:pt x="27" y="0"/>
                    <a:pt x="40" y="0"/>
                  </a:cubicBezTo>
                  <a:cubicBezTo>
                    <a:pt x="44" y="0"/>
                    <a:pt x="46" y="3"/>
                    <a:pt x="46" y="6"/>
                  </a:cubicBezTo>
                  <a:cubicBezTo>
                    <a:pt x="46" y="10"/>
                    <a:pt x="44" y="12"/>
                    <a:pt x="40" y="12"/>
                  </a:cubicBezTo>
                  <a:cubicBezTo>
                    <a:pt x="22" y="12"/>
                    <a:pt x="13" y="25"/>
                    <a:pt x="13" y="43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90"/>
                    <a:pt x="10" y="93"/>
                    <a:pt x="7" y="93"/>
                  </a:cubicBezTo>
                  <a:cubicBezTo>
                    <a:pt x="3" y="93"/>
                    <a:pt x="0" y="90"/>
                    <a:pt x="0" y="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1"/>
                    <a:pt x="7" y="1"/>
                  </a:cubicBezTo>
                  <a:cubicBezTo>
                    <a:pt x="10" y="1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6" name="Freeform 7"/>
            <p:cNvSpPr>
              <a:spLocks noEditPoints="1"/>
            </p:cNvSpPr>
            <p:nvPr/>
          </p:nvSpPr>
          <p:spPr bwMode="auto">
            <a:xfrm>
              <a:off x="1924050" y="2081213"/>
              <a:ext cx="279400" cy="355600"/>
            </a:xfrm>
            <a:custGeom>
              <a:avLst/>
              <a:gdLst>
                <a:gd name="T0" fmla="*/ 16 w 74"/>
                <a:gd name="T1" fmla="*/ 22 h 94"/>
                <a:gd name="T2" fmla="*/ 11 w 74"/>
                <a:gd name="T3" fmla="*/ 24 h 94"/>
                <a:gd name="T4" fmla="*/ 5 w 74"/>
                <a:gd name="T5" fmla="*/ 19 h 94"/>
                <a:gd name="T6" fmla="*/ 6 w 74"/>
                <a:gd name="T7" fmla="*/ 15 h 94"/>
                <a:gd name="T8" fmla="*/ 39 w 74"/>
                <a:gd name="T9" fmla="*/ 0 h 94"/>
                <a:gd name="T10" fmla="*/ 74 w 74"/>
                <a:gd name="T11" fmla="*/ 33 h 94"/>
                <a:gd name="T12" fmla="*/ 74 w 74"/>
                <a:gd name="T13" fmla="*/ 87 h 94"/>
                <a:gd name="T14" fmla="*/ 68 w 74"/>
                <a:gd name="T15" fmla="*/ 93 h 94"/>
                <a:gd name="T16" fmla="*/ 62 w 74"/>
                <a:gd name="T17" fmla="*/ 87 h 94"/>
                <a:gd name="T18" fmla="*/ 62 w 74"/>
                <a:gd name="T19" fmla="*/ 80 h 94"/>
                <a:gd name="T20" fmla="*/ 34 w 74"/>
                <a:gd name="T21" fmla="*/ 94 h 94"/>
                <a:gd name="T22" fmla="*/ 0 w 74"/>
                <a:gd name="T23" fmla="*/ 66 h 94"/>
                <a:gd name="T24" fmla="*/ 34 w 74"/>
                <a:gd name="T25" fmla="*/ 38 h 94"/>
                <a:gd name="T26" fmla="*/ 62 w 74"/>
                <a:gd name="T27" fmla="*/ 38 h 94"/>
                <a:gd name="T28" fmla="*/ 62 w 74"/>
                <a:gd name="T29" fmla="*/ 33 h 94"/>
                <a:gd name="T30" fmla="*/ 39 w 74"/>
                <a:gd name="T31" fmla="*/ 12 h 94"/>
                <a:gd name="T32" fmla="*/ 16 w 74"/>
                <a:gd name="T33" fmla="*/ 22 h 94"/>
                <a:gd name="T34" fmla="*/ 62 w 74"/>
                <a:gd name="T35" fmla="*/ 58 h 94"/>
                <a:gd name="T36" fmla="*/ 62 w 74"/>
                <a:gd name="T37" fmla="*/ 49 h 94"/>
                <a:gd name="T38" fmla="*/ 34 w 74"/>
                <a:gd name="T39" fmla="*/ 49 h 94"/>
                <a:gd name="T40" fmla="*/ 13 w 74"/>
                <a:gd name="T41" fmla="*/ 66 h 94"/>
                <a:gd name="T42" fmla="*/ 35 w 74"/>
                <a:gd name="T43" fmla="*/ 83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16" y="22"/>
                  </a:moveTo>
                  <a:cubicBezTo>
                    <a:pt x="14" y="24"/>
                    <a:pt x="13" y="24"/>
                    <a:pt x="11" y="24"/>
                  </a:cubicBezTo>
                  <a:cubicBezTo>
                    <a:pt x="8" y="24"/>
                    <a:pt x="5" y="22"/>
                    <a:pt x="5" y="19"/>
                  </a:cubicBezTo>
                  <a:cubicBezTo>
                    <a:pt x="5" y="17"/>
                    <a:pt x="6" y="16"/>
                    <a:pt x="6" y="15"/>
                  </a:cubicBezTo>
                  <a:cubicBezTo>
                    <a:pt x="12" y="7"/>
                    <a:pt x="22" y="0"/>
                    <a:pt x="39" y="0"/>
                  </a:cubicBezTo>
                  <a:cubicBezTo>
                    <a:pt x="61" y="0"/>
                    <a:pt x="74" y="13"/>
                    <a:pt x="74" y="3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90"/>
                    <a:pt x="71" y="93"/>
                    <a:pt x="68" y="93"/>
                  </a:cubicBezTo>
                  <a:cubicBezTo>
                    <a:pt x="65" y="93"/>
                    <a:pt x="62" y="90"/>
                    <a:pt x="62" y="87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57" y="89"/>
                    <a:pt x="46" y="94"/>
                    <a:pt x="34" y="94"/>
                  </a:cubicBezTo>
                  <a:cubicBezTo>
                    <a:pt x="13" y="94"/>
                    <a:pt x="0" y="84"/>
                    <a:pt x="0" y="66"/>
                  </a:cubicBezTo>
                  <a:cubicBezTo>
                    <a:pt x="0" y="49"/>
                    <a:pt x="13" y="38"/>
                    <a:pt x="34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20"/>
                    <a:pt x="53" y="12"/>
                    <a:pt x="39" y="12"/>
                  </a:cubicBezTo>
                  <a:cubicBezTo>
                    <a:pt x="28" y="12"/>
                    <a:pt x="22" y="15"/>
                    <a:pt x="16" y="22"/>
                  </a:cubicBezTo>
                  <a:moveTo>
                    <a:pt x="62" y="58"/>
                  </a:moveTo>
                  <a:cubicBezTo>
                    <a:pt x="62" y="49"/>
                    <a:pt x="62" y="49"/>
                    <a:pt x="6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22" y="49"/>
                    <a:pt x="13" y="55"/>
                    <a:pt x="13" y="66"/>
                  </a:cubicBezTo>
                  <a:cubicBezTo>
                    <a:pt x="13" y="76"/>
                    <a:pt x="20" y="83"/>
                    <a:pt x="35" y="83"/>
                  </a:cubicBezTo>
                  <a:cubicBezTo>
                    <a:pt x="49" y="83"/>
                    <a:pt x="62" y="74"/>
                    <a:pt x="62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7" name="Freeform 8"/>
            <p:cNvSpPr>
              <a:spLocks noEditPoints="1"/>
            </p:cNvSpPr>
            <p:nvPr/>
          </p:nvSpPr>
          <p:spPr bwMode="auto">
            <a:xfrm>
              <a:off x="2251075" y="1898650"/>
              <a:ext cx="295275" cy="538162"/>
            </a:xfrm>
            <a:custGeom>
              <a:avLst/>
              <a:gdLst>
                <a:gd name="T0" fmla="*/ 66 w 78"/>
                <a:gd name="T1" fmla="*/ 61 h 142"/>
                <a:gd name="T2" fmla="*/ 66 w 78"/>
                <a:gd name="T3" fmla="*/ 6 h 142"/>
                <a:gd name="T4" fmla="*/ 72 w 78"/>
                <a:gd name="T5" fmla="*/ 0 h 142"/>
                <a:gd name="T6" fmla="*/ 78 w 78"/>
                <a:gd name="T7" fmla="*/ 6 h 142"/>
                <a:gd name="T8" fmla="*/ 78 w 78"/>
                <a:gd name="T9" fmla="*/ 103 h 142"/>
                <a:gd name="T10" fmla="*/ 40 w 78"/>
                <a:gd name="T11" fmla="*/ 142 h 142"/>
                <a:gd name="T12" fmla="*/ 0 w 78"/>
                <a:gd name="T13" fmla="*/ 95 h 142"/>
                <a:gd name="T14" fmla="*/ 39 w 78"/>
                <a:gd name="T15" fmla="*/ 48 h 142"/>
                <a:gd name="T16" fmla="*/ 66 w 78"/>
                <a:gd name="T17" fmla="*/ 61 h 142"/>
                <a:gd name="T18" fmla="*/ 66 w 78"/>
                <a:gd name="T19" fmla="*/ 76 h 142"/>
                <a:gd name="T20" fmla="*/ 40 w 78"/>
                <a:gd name="T21" fmla="*/ 59 h 142"/>
                <a:gd name="T22" fmla="*/ 12 w 78"/>
                <a:gd name="T23" fmla="*/ 95 h 142"/>
                <a:gd name="T24" fmla="*/ 40 w 78"/>
                <a:gd name="T25" fmla="*/ 131 h 142"/>
                <a:gd name="T26" fmla="*/ 66 w 78"/>
                <a:gd name="T27" fmla="*/ 103 h 142"/>
                <a:gd name="T28" fmla="*/ 66 w 78"/>
                <a:gd name="T2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42">
                  <a:moveTo>
                    <a:pt x="66" y="61"/>
                  </a:moveTo>
                  <a:cubicBezTo>
                    <a:pt x="66" y="6"/>
                    <a:pt x="66" y="6"/>
                    <a:pt x="66" y="6"/>
                  </a:cubicBezTo>
                  <a:cubicBezTo>
                    <a:pt x="66" y="3"/>
                    <a:pt x="68" y="0"/>
                    <a:pt x="72" y="0"/>
                  </a:cubicBezTo>
                  <a:cubicBezTo>
                    <a:pt x="75" y="0"/>
                    <a:pt x="78" y="3"/>
                    <a:pt x="78" y="6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29"/>
                    <a:pt x="62" y="142"/>
                    <a:pt x="40" y="142"/>
                  </a:cubicBezTo>
                  <a:cubicBezTo>
                    <a:pt x="15" y="142"/>
                    <a:pt x="0" y="127"/>
                    <a:pt x="0" y="95"/>
                  </a:cubicBezTo>
                  <a:cubicBezTo>
                    <a:pt x="0" y="63"/>
                    <a:pt x="14" y="48"/>
                    <a:pt x="39" y="48"/>
                  </a:cubicBezTo>
                  <a:cubicBezTo>
                    <a:pt x="52" y="48"/>
                    <a:pt x="61" y="54"/>
                    <a:pt x="66" y="61"/>
                  </a:cubicBezTo>
                  <a:moveTo>
                    <a:pt x="66" y="76"/>
                  </a:moveTo>
                  <a:cubicBezTo>
                    <a:pt x="66" y="76"/>
                    <a:pt x="58" y="59"/>
                    <a:pt x="40" y="59"/>
                  </a:cubicBezTo>
                  <a:cubicBezTo>
                    <a:pt x="22" y="59"/>
                    <a:pt x="12" y="71"/>
                    <a:pt x="12" y="95"/>
                  </a:cubicBezTo>
                  <a:cubicBezTo>
                    <a:pt x="12" y="119"/>
                    <a:pt x="22" y="131"/>
                    <a:pt x="40" y="131"/>
                  </a:cubicBezTo>
                  <a:cubicBezTo>
                    <a:pt x="55" y="131"/>
                    <a:pt x="66" y="122"/>
                    <a:pt x="66" y="103"/>
                  </a:cubicBezTo>
                  <a:lnTo>
                    <a:pt x="6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8" name="Freeform 9"/>
            <p:cNvSpPr>
              <a:spLocks noEditPoints="1"/>
            </p:cNvSpPr>
            <p:nvPr/>
          </p:nvSpPr>
          <p:spPr bwMode="auto">
            <a:xfrm>
              <a:off x="2601913" y="2081213"/>
              <a:ext cx="293688" cy="355600"/>
            </a:xfrm>
            <a:custGeom>
              <a:avLst/>
              <a:gdLst>
                <a:gd name="T0" fmla="*/ 40 w 78"/>
                <a:gd name="T1" fmla="*/ 0 h 94"/>
                <a:gd name="T2" fmla="*/ 78 w 78"/>
                <a:gd name="T3" fmla="*/ 38 h 94"/>
                <a:gd name="T4" fmla="*/ 70 w 78"/>
                <a:gd name="T5" fmla="*/ 51 h 94"/>
                <a:gd name="T6" fmla="*/ 13 w 78"/>
                <a:gd name="T7" fmla="*/ 51 h 94"/>
                <a:gd name="T8" fmla="*/ 42 w 78"/>
                <a:gd name="T9" fmla="*/ 82 h 94"/>
                <a:gd name="T10" fmla="*/ 66 w 78"/>
                <a:gd name="T11" fmla="*/ 74 h 94"/>
                <a:gd name="T12" fmla="*/ 69 w 78"/>
                <a:gd name="T13" fmla="*/ 73 h 94"/>
                <a:gd name="T14" fmla="*/ 75 w 78"/>
                <a:gd name="T15" fmla="*/ 79 h 94"/>
                <a:gd name="T16" fmla="*/ 73 w 78"/>
                <a:gd name="T17" fmla="*/ 83 h 94"/>
                <a:gd name="T18" fmla="*/ 42 w 78"/>
                <a:gd name="T19" fmla="*/ 94 h 94"/>
                <a:gd name="T20" fmla="*/ 0 w 78"/>
                <a:gd name="T21" fmla="*/ 47 h 94"/>
                <a:gd name="T22" fmla="*/ 40 w 78"/>
                <a:gd name="T23" fmla="*/ 0 h 94"/>
                <a:gd name="T24" fmla="*/ 40 w 78"/>
                <a:gd name="T25" fmla="*/ 11 h 94"/>
                <a:gd name="T26" fmla="*/ 13 w 78"/>
                <a:gd name="T27" fmla="*/ 40 h 94"/>
                <a:gd name="T28" fmla="*/ 65 w 78"/>
                <a:gd name="T29" fmla="*/ 40 h 94"/>
                <a:gd name="T30" fmla="*/ 40 w 78"/>
                <a:gd name="T31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94">
                  <a:moveTo>
                    <a:pt x="40" y="0"/>
                  </a:moveTo>
                  <a:cubicBezTo>
                    <a:pt x="71" y="0"/>
                    <a:pt x="78" y="25"/>
                    <a:pt x="78" y="38"/>
                  </a:cubicBezTo>
                  <a:cubicBezTo>
                    <a:pt x="78" y="44"/>
                    <a:pt x="78" y="51"/>
                    <a:pt x="70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70"/>
                    <a:pt x="24" y="82"/>
                    <a:pt x="42" y="82"/>
                  </a:cubicBezTo>
                  <a:cubicBezTo>
                    <a:pt x="53" y="82"/>
                    <a:pt x="60" y="78"/>
                    <a:pt x="66" y="74"/>
                  </a:cubicBezTo>
                  <a:cubicBezTo>
                    <a:pt x="67" y="73"/>
                    <a:pt x="68" y="73"/>
                    <a:pt x="69" y="73"/>
                  </a:cubicBezTo>
                  <a:cubicBezTo>
                    <a:pt x="72" y="73"/>
                    <a:pt x="75" y="75"/>
                    <a:pt x="75" y="79"/>
                  </a:cubicBezTo>
                  <a:cubicBezTo>
                    <a:pt x="75" y="81"/>
                    <a:pt x="74" y="82"/>
                    <a:pt x="73" y="83"/>
                  </a:cubicBezTo>
                  <a:cubicBezTo>
                    <a:pt x="70" y="86"/>
                    <a:pt x="60" y="94"/>
                    <a:pt x="42" y="94"/>
                  </a:cubicBezTo>
                  <a:cubicBezTo>
                    <a:pt x="16" y="94"/>
                    <a:pt x="0" y="80"/>
                    <a:pt x="0" y="47"/>
                  </a:cubicBezTo>
                  <a:cubicBezTo>
                    <a:pt x="0" y="17"/>
                    <a:pt x="15" y="0"/>
                    <a:pt x="40" y="0"/>
                  </a:cubicBezTo>
                  <a:moveTo>
                    <a:pt x="40" y="11"/>
                  </a:moveTo>
                  <a:cubicBezTo>
                    <a:pt x="23" y="11"/>
                    <a:pt x="14" y="22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25"/>
                    <a:pt x="60" y="11"/>
                    <a:pt x="40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9" name="Freeform 10"/>
            <p:cNvSpPr>
              <a:spLocks noEditPoints="1"/>
            </p:cNvSpPr>
            <p:nvPr/>
          </p:nvSpPr>
          <p:spPr bwMode="auto">
            <a:xfrm>
              <a:off x="327025" y="2081213"/>
              <a:ext cx="279400" cy="355600"/>
            </a:xfrm>
            <a:custGeom>
              <a:avLst/>
              <a:gdLst>
                <a:gd name="T0" fmla="*/ 39 w 74"/>
                <a:gd name="T1" fmla="*/ 0 h 94"/>
                <a:gd name="T2" fmla="*/ 6 w 74"/>
                <a:gd name="T3" fmla="*/ 15 h 94"/>
                <a:gd name="T4" fmla="*/ 5 w 74"/>
                <a:gd name="T5" fmla="*/ 19 h 94"/>
                <a:gd name="T6" fmla="*/ 11 w 74"/>
                <a:gd name="T7" fmla="*/ 24 h 94"/>
                <a:gd name="T8" fmla="*/ 16 w 74"/>
                <a:gd name="T9" fmla="*/ 22 h 94"/>
                <a:gd name="T10" fmla="*/ 39 w 74"/>
                <a:gd name="T11" fmla="*/ 12 h 94"/>
                <a:gd name="T12" fmla="*/ 62 w 74"/>
                <a:gd name="T13" fmla="*/ 33 h 94"/>
                <a:gd name="T14" fmla="*/ 62 w 74"/>
                <a:gd name="T15" fmla="*/ 38 h 94"/>
                <a:gd name="T16" fmla="*/ 34 w 74"/>
                <a:gd name="T17" fmla="*/ 38 h 94"/>
                <a:gd name="T18" fmla="*/ 0 w 74"/>
                <a:gd name="T19" fmla="*/ 66 h 94"/>
                <a:gd name="T20" fmla="*/ 34 w 74"/>
                <a:gd name="T21" fmla="*/ 94 h 94"/>
                <a:gd name="T22" fmla="*/ 62 w 74"/>
                <a:gd name="T23" fmla="*/ 80 h 94"/>
                <a:gd name="T24" fmla="*/ 62 w 74"/>
                <a:gd name="T25" fmla="*/ 87 h 94"/>
                <a:gd name="T26" fmla="*/ 68 w 74"/>
                <a:gd name="T27" fmla="*/ 93 h 94"/>
                <a:gd name="T28" fmla="*/ 74 w 74"/>
                <a:gd name="T29" fmla="*/ 87 h 94"/>
                <a:gd name="T30" fmla="*/ 74 w 74"/>
                <a:gd name="T31" fmla="*/ 33 h 94"/>
                <a:gd name="T32" fmla="*/ 39 w 74"/>
                <a:gd name="T33" fmla="*/ 0 h 94"/>
                <a:gd name="T34" fmla="*/ 62 w 74"/>
                <a:gd name="T35" fmla="*/ 58 h 94"/>
                <a:gd name="T36" fmla="*/ 35 w 74"/>
                <a:gd name="T37" fmla="*/ 83 h 94"/>
                <a:gd name="T38" fmla="*/ 13 w 74"/>
                <a:gd name="T39" fmla="*/ 66 h 94"/>
                <a:gd name="T40" fmla="*/ 34 w 74"/>
                <a:gd name="T41" fmla="*/ 49 h 94"/>
                <a:gd name="T42" fmla="*/ 62 w 74"/>
                <a:gd name="T43" fmla="*/ 49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39" y="0"/>
                  </a:moveTo>
                  <a:cubicBezTo>
                    <a:pt x="22" y="0"/>
                    <a:pt x="12" y="7"/>
                    <a:pt x="6" y="15"/>
                  </a:cubicBezTo>
                  <a:cubicBezTo>
                    <a:pt x="6" y="16"/>
                    <a:pt x="5" y="17"/>
                    <a:pt x="5" y="19"/>
                  </a:cubicBezTo>
                  <a:cubicBezTo>
                    <a:pt x="5" y="22"/>
                    <a:pt x="8" y="24"/>
                    <a:pt x="11" y="24"/>
                  </a:cubicBezTo>
                  <a:cubicBezTo>
                    <a:pt x="13" y="24"/>
                    <a:pt x="14" y="24"/>
                    <a:pt x="16" y="22"/>
                  </a:cubicBezTo>
                  <a:cubicBezTo>
                    <a:pt x="22" y="15"/>
                    <a:pt x="28" y="12"/>
                    <a:pt x="39" y="12"/>
                  </a:cubicBezTo>
                  <a:cubicBezTo>
                    <a:pt x="53" y="12"/>
                    <a:pt x="62" y="20"/>
                    <a:pt x="62" y="33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13" y="38"/>
                    <a:pt x="0" y="49"/>
                    <a:pt x="0" y="66"/>
                  </a:cubicBezTo>
                  <a:cubicBezTo>
                    <a:pt x="0" y="84"/>
                    <a:pt x="13" y="94"/>
                    <a:pt x="34" y="94"/>
                  </a:cubicBezTo>
                  <a:cubicBezTo>
                    <a:pt x="46" y="94"/>
                    <a:pt x="57" y="89"/>
                    <a:pt x="62" y="80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62" y="90"/>
                    <a:pt x="65" y="93"/>
                    <a:pt x="68" y="93"/>
                  </a:cubicBezTo>
                  <a:cubicBezTo>
                    <a:pt x="71" y="93"/>
                    <a:pt x="74" y="90"/>
                    <a:pt x="74" y="87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13"/>
                    <a:pt x="61" y="0"/>
                    <a:pt x="39" y="0"/>
                  </a:cubicBezTo>
                  <a:moveTo>
                    <a:pt x="62" y="58"/>
                  </a:moveTo>
                  <a:cubicBezTo>
                    <a:pt x="62" y="74"/>
                    <a:pt x="49" y="83"/>
                    <a:pt x="35" y="83"/>
                  </a:cubicBezTo>
                  <a:cubicBezTo>
                    <a:pt x="20" y="83"/>
                    <a:pt x="13" y="76"/>
                    <a:pt x="13" y="66"/>
                  </a:cubicBezTo>
                  <a:cubicBezTo>
                    <a:pt x="13" y="55"/>
                    <a:pt x="22" y="49"/>
                    <a:pt x="34" y="49"/>
                  </a:cubicBezTo>
                  <a:cubicBezTo>
                    <a:pt x="62" y="49"/>
                    <a:pt x="62" y="49"/>
                    <a:pt x="62" y="49"/>
                  </a:cubicBezTo>
                  <a:lnTo>
                    <a:pt x="6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0" name="Freeform 11"/>
            <p:cNvSpPr>
              <a:spLocks noEditPoints="1"/>
            </p:cNvSpPr>
            <p:nvPr/>
          </p:nvSpPr>
          <p:spPr bwMode="auto">
            <a:xfrm>
              <a:off x="647700" y="2057400"/>
              <a:ext cx="315913" cy="520700"/>
            </a:xfrm>
            <a:custGeom>
              <a:avLst/>
              <a:gdLst>
                <a:gd name="T0" fmla="*/ 50 w 84"/>
                <a:gd name="T1" fmla="*/ 82 h 137"/>
                <a:gd name="T2" fmla="*/ 29 w 84"/>
                <a:gd name="T3" fmla="*/ 82 h 137"/>
                <a:gd name="T4" fmla="*/ 15 w 84"/>
                <a:gd name="T5" fmla="*/ 74 h 137"/>
                <a:gd name="T6" fmla="*/ 18 w 84"/>
                <a:gd name="T7" fmla="*/ 67 h 137"/>
                <a:gd name="T8" fmla="*/ 40 w 84"/>
                <a:gd name="T9" fmla="*/ 72 h 137"/>
                <a:gd name="T10" fmla="*/ 76 w 84"/>
                <a:gd name="T11" fmla="*/ 39 h 137"/>
                <a:gd name="T12" fmla="*/ 69 w 84"/>
                <a:gd name="T13" fmla="*/ 18 h 137"/>
                <a:gd name="T14" fmla="*/ 78 w 84"/>
                <a:gd name="T15" fmla="*/ 12 h 137"/>
                <a:gd name="T16" fmla="*/ 84 w 84"/>
                <a:gd name="T17" fmla="*/ 6 h 137"/>
                <a:gd name="T18" fmla="*/ 78 w 84"/>
                <a:gd name="T19" fmla="*/ 0 h 137"/>
                <a:gd name="T20" fmla="*/ 61 w 84"/>
                <a:gd name="T21" fmla="*/ 11 h 137"/>
                <a:gd name="T22" fmla="*/ 40 w 84"/>
                <a:gd name="T23" fmla="*/ 6 h 137"/>
                <a:gd name="T24" fmla="*/ 4 w 84"/>
                <a:gd name="T25" fmla="*/ 39 h 137"/>
                <a:gd name="T26" fmla="*/ 11 w 84"/>
                <a:gd name="T27" fmla="*/ 60 h 137"/>
                <a:gd name="T28" fmla="*/ 3 w 84"/>
                <a:gd name="T29" fmla="*/ 74 h 137"/>
                <a:gd name="T30" fmla="*/ 15 w 84"/>
                <a:gd name="T31" fmla="*/ 90 h 137"/>
                <a:gd name="T32" fmla="*/ 0 w 84"/>
                <a:gd name="T33" fmla="*/ 109 h 137"/>
                <a:gd name="T34" fmla="*/ 42 w 84"/>
                <a:gd name="T35" fmla="*/ 137 h 137"/>
                <a:gd name="T36" fmla="*/ 84 w 84"/>
                <a:gd name="T37" fmla="*/ 109 h 137"/>
                <a:gd name="T38" fmla="*/ 50 w 84"/>
                <a:gd name="T39" fmla="*/ 82 h 137"/>
                <a:gd name="T40" fmla="*/ 40 w 84"/>
                <a:gd name="T41" fmla="*/ 17 h 137"/>
                <a:gd name="T42" fmla="*/ 63 w 84"/>
                <a:gd name="T43" fmla="*/ 39 h 137"/>
                <a:gd name="T44" fmla="*/ 40 w 84"/>
                <a:gd name="T45" fmla="*/ 60 h 137"/>
                <a:gd name="T46" fmla="*/ 16 w 84"/>
                <a:gd name="T47" fmla="*/ 39 h 137"/>
                <a:gd name="T48" fmla="*/ 40 w 84"/>
                <a:gd name="T49" fmla="*/ 17 h 137"/>
                <a:gd name="T50" fmla="*/ 42 w 84"/>
                <a:gd name="T51" fmla="*/ 126 h 137"/>
                <a:gd name="T52" fmla="*/ 13 w 84"/>
                <a:gd name="T53" fmla="*/ 109 h 137"/>
                <a:gd name="T54" fmla="*/ 29 w 84"/>
                <a:gd name="T55" fmla="*/ 94 h 137"/>
                <a:gd name="T56" fmla="*/ 50 w 84"/>
                <a:gd name="T57" fmla="*/ 94 h 137"/>
                <a:gd name="T58" fmla="*/ 71 w 84"/>
                <a:gd name="T59" fmla="*/ 109 h 137"/>
                <a:gd name="T60" fmla="*/ 42 w 84"/>
                <a:gd name="T61" fmla="*/ 12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37">
                  <a:moveTo>
                    <a:pt x="50" y="82"/>
                  </a:moveTo>
                  <a:cubicBezTo>
                    <a:pt x="29" y="82"/>
                    <a:pt x="29" y="82"/>
                    <a:pt x="29" y="82"/>
                  </a:cubicBezTo>
                  <a:cubicBezTo>
                    <a:pt x="18" y="82"/>
                    <a:pt x="15" y="78"/>
                    <a:pt x="15" y="74"/>
                  </a:cubicBezTo>
                  <a:cubicBezTo>
                    <a:pt x="15" y="71"/>
                    <a:pt x="16" y="68"/>
                    <a:pt x="18" y="67"/>
                  </a:cubicBezTo>
                  <a:cubicBezTo>
                    <a:pt x="24" y="70"/>
                    <a:pt x="31" y="72"/>
                    <a:pt x="40" y="72"/>
                  </a:cubicBezTo>
                  <a:cubicBezTo>
                    <a:pt x="62" y="72"/>
                    <a:pt x="76" y="59"/>
                    <a:pt x="76" y="39"/>
                  </a:cubicBezTo>
                  <a:cubicBezTo>
                    <a:pt x="76" y="30"/>
                    <a:pt x="73" y="23"/>
                    <a:pt x="69" y="18"/>
                  </a:cubicBezTo>
                  <a:cubicBezTo>
                    <a:pt x="70" y="14"/>
                    <a:pt x="72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68" y="0"/>
                    <a:pt x="64" y="5"/>
                    <a:pt x="61" y="11"/>
                  </a:cubicBezTo>
                  <a:cubicBezTo>
                    <a:pt x="55" y="8"/>
                    <a:pt x="48" y="6"/>
                    <a:pt x="40" y="6"/>
                  </a:cubicBezTo>
                  <a:cubicBezTo>
                    <a:pt x="17" y="6"/>
                    <a:pt x="4" y="19"/>
                    <a:pt x="4" y="39"/>
                  </a:cubicBezTo>
                  <a:cubicBezTo>
                    <a:pt x="4" y="47"/>
                    <a:pt x="6" y="54"/>
                    <a:pt x="11" y="60"/>
                  </a:cubicBezTo>
                  <a:cubicBezTo>
                    <a:pt x="6" y="63"/>
                    <a:pt x="3" y="68"/>
                    <a:pt x="3" y="74"/>
                  </a:cubicBezTo>
                  <a:cubicBezTo>
                    <a:pt x="3" y="81"/>
                    <a:pt x="8" y="87"/>
                    <a:pt x="15" y="90"/>
                  </a:cubicBezTo>
                  <a:cubicBezTo>
                    <a:pt x="6" y="93"/>
                    <a:pt x="0" y="100"/>
                    <a:pt x="0" y="109"/>
                  </a:cubicBezTo>
                  <a:cubicBezTo>
                    <a:pt x="0" y="131"/>
                    <a:pt x="22" y="137"/>
                    <a:pt x="42" y="137"/>
                  </a:cubicBezTo>
                  <a:cubicBezTo>
                    <a:pt x="65" y="137"/>
                    <a:pt x="84" y="129"/>
                    <a:pt x="84" y="109"/>
                  </a:cubicBezTo>
                  <a:cubicBezTo>
                    <a:pt x="84" y="90"/>
                    <a:pt x="69" y="82"/>
                    <a:pt x="50" y="82"/>
                  </a:cubicBezTo>
                  <a:moveTo>
                    <a:pt x="40" y="17"/>
                  </a:moveTo>
                  <a:cubicBezTo>
                    <a:pt x="55" y="17"/>
                    <a:pt x="63" y="26"/>
                    <a:pt x="63" y="39"/>
                  </a:cubicBezTo>
                  <a:cubicBezTo>
                    <a:pt x="63" y="52"/>
                    <a:pt x="55" y="60"/>
                    <a:pt x="40" y="60"/>
                  </a:cubicBezTo>
                  <a:cubicBezTo>
                    <a:pt x="25" y="60"/>
                    <a:pt x="16" y="52"/>
                    <a:pt x="16" y="39"/>
                  </a:cubicBezTo>
                  <a:cubicBezTo>
                    <a:pt x="16" y="26"/>
                    <a:pt x="25" y="17"/>
                    <a:pt x="40" y="17"/>
                  </a:cubicBezTo>
                  <a:moveTo>
                    <a:pt x="42" y="126"/>
                  </a:moveTo>
                  <a:cubicBezTo>
                    <a:pt x="27" y="126"/>
                    <a:pt x="13" y="121"/>
                    <a:pt x="13" y="109"/>
                  </a:cubicBezTo>
                  <a:cubicBezTo>
                    <a:pt x="13" y="102"/>
                    <a:pt x="18" y="96"/>
                    <a:pt x="29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62" y="94"/>
                    <a:pt x="71" y="98"/>
                    <a:pt x="71" y="109"/>
                  </a:cubicBezTo>
                  <a:cubicBezTo>
                    <a:pt x="71" y="121"/>
                    <a:pt x="57" y="126"/>
                    <a:pt x="42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1" name="Freeform 12"/>
            <p:cNvSpPr>
              <a:spLocks noEditPoints="1"/>
            </p:cNvSpPr>
            <p:nvPr/>
          </p:nvSpPr>
          <p:spPr bwMode="auto">
            <a:xfrm>
              <a:off x="1193800" y="2081213"/>
              <a:ext cx="307975" cy="355600"/>
            </a:xfrm>
            <a:custGeom>
              <a:avLst/>
              <a:gdLst>
                <a:gd name="T0" fmla="*/ 41 w 82"/>
                <a:gd name="T1" fmla="*/ 0 h 94"/>
                <a:gd name="T2" fmla="*/ 0 w 82"/>
                <a:gd name="T3" fmla="*/ 47 h 94"/>
                <a:gd name="T4" fmla="*/ 41 w 82"/>
                <a:gd name="T5" fmla="*/ 94 h 94"/>
                <a:gd name="T6" fmla="*/ 82 w 82"/>
                <a:gd name="T7" fmla="*/ 47 h 94"/>
                <a:gd name="T8" fmla="*/ 41 w 82"/>
                <a:gd name="T9" fmla="*/ 0 h 94"/>
                <a:gd name="T10" fmla="*/ 41 w 82"/>
                <a:gd name="T11" fmla="*/ 83 h 94"/>
                <a:gd name="T12" fmla="*/ 13 w 82"/>
                <a:gd name="T13" fmla="*/ 47 h 94"/>
                <a:gd name="T14" fmla="*/ 41 w 82"/>
                <a:gd name="T15" fmla="*/ 11 h 94"/>
                <a:gd name="T16" fmla="*/ 69 w 82"/>
                <a:gd name="T17" fmla="*/ 47 h 94"/>
                <a:gd name="T18" fmla="*/ 41 w 82"/>
                <a:gd name="T19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94">
                  <a:moveTo>
                    <a:pt x="41" y="0"/>
                  </a:moveTo>
                  <a:cubicBezTo>
                    <a:pt x="16" y="0"/>
                    <a:pt x="0" y="15"/>
                    <a:pt x="0" y="47"/>
                  </a:cubicBezTo>
                  <a:cubicBezTo>
                    <a:pt x="0" y="79"/>
                    <a:pt x="16" y="94"/>
                    <a:pt x="41" y="94"/>
                  </a:cubicBezTo>
                  <a:cubicBezTo>
                    <a:pt x="66" y="94"/>
                    <a:pt x="82" y="79"/>
                    <a:pt x="82" y="47"/>
                  </a:cubicBezTo>
                  <a:cubicBezTo>
                    <a:pt x="82" y="15"/>
                    <a:pt x="66" y="0"/>
                    <a:pt x="41" y="0"/>
                  </a:cubicBezTo>
                  <a:moveTo>
                    <a:pt x="41" y="83"/>
                  </a:moveTo>
                  <a:cubicBezTo>
                    <a:pt x="23" y="83"/>
                    <a:pt x="13" y="72"/>
                    <a:pt x="13" y="47"/>
                  </a:cubicBezTo>
                  <a:cubicBezTo>
                    <a:pt x="13" y="22"/>
                    <a:pt x="23" y="11"/>
                    <a:pt x="41" y="11"/>
                  </a:cubicBezTo>
                  <a:cubicBezTo>
                    <a:pt x="59" y="11"/>
                    <a:pt x="69" y="22"/>
                    <a:pt x="69" y="47"/>
                  </a:cubicBezTo>
                  <a:cubicBezTo>
                    <a:pt x="69" y="72"/>
                    <a:pt x="59" y="83"/>
                    <a:pt x="41" y="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2" name="Freeform 13"/>
            <p:cNvSpPr>
              <a:spLocks/>
            </p:cNvSpPr>
            <p:nvPr/>
          </p:nvSpPr>
          <p:spPr bwMode="auto">
            <a:xfrm>
              <a:off x="1095375" y="1863725"/>
              <a:ext cx="180975" cy="136525"/>
            </a:xfrm>
            <a:custGeom>
              <a:avLst/>
              <a:gdLst>
                <a:gd name="T0" fmla="*/ 19 w 48"/>
                <a:gd name="T1" fmla="*/ 31 h 36"/>
                <a:gd name="T2" fmla="*/ 46 w 48"/>
                <a:gd name="T3" fmla="*/ 36 h 36"/>
                <a:gd name="T4" fmla="*/ 42 w 48"/>
                <a:gd name="T5" fmla="*/ 14 h 36"/>
                <a:gd name="T6" fmla="*/ 16 w 48"/>
                <a:gd name="T7" fmla="*/ 2 h 36"/>
                <a:gd name="T8" fmla="*/ 0 w 48"/>
                <a:gd name="T9" fmla="*/ 1 h 36"/>
                <a:gd name="T10" fmla="*/ 19 w 48"/>
                <a:gd name="T1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6">
                  <a:moveTo>
                    <a:pt x="19" y="31"/>
                  </a:moveTo>
                  <a:cubicBezTo>
                    <a:pt x="37" y="35"/>
                    <a:pt x="46" y="36"/>
                    <a:pt x="46" y="36"/>
                  </a:cubicBezTo>
                  <a:cubicBezTo>
                    <a:pt x="46" y="36"/>
                    <a:pt x="48" y="21"/>
                    <a:pt x="42" y="14"/>
                  </a:cubicBezTo>
                  <a:cubicBezTo>
                    <a:pt x="36" y="8"/>
                    <a:pt x="28" y="4"/>
                    <a:pt x="16" y="2"/>
                  </a:cubicBezTo>
                  <a:cubicBezTo>
                    <a:pt x="5" y="0"/>
                    <a:pt x="0" y="1"/>
                    <a:pt x="0" y="1"/>
                  </a:cubicBezTo>
                  <a:cubicBezTo>
                    <a:pt x="0" y="9"/>
                    <a:pt x="1" y="28"/>
                    <a:pt x="19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3" name="Freeform 14"/>
            <p:cNvSpPr>
              <a:spLocks/>
            </p:cNvSpPr>
            <p:nvPr/>
          </p:nvSpPr>
          <p:spPr bwMode="auto">
            <a:xfrm>
              <a:off x="1009650" y="1751013"/>
              <a:ext cx="522288" cy="682625"/>
            </a:xfrm>
            <a:custGeom>
              <a:avLst/>
              <a:gdLst>
                <a:gd name="T0" fmla="*/ 77 w 139"/>
                <a:gd name="T1" fmla="*/ 68 h 180"/>
                <a:gd name="T2" fmla="*/ 114 w 139"/>
                <a:gd name="T3" fmla="*/ 53 h 180"/>
                <a:gd name="T4" fmla="*/ 132 w 139"/>
                <a:gd name="T5" fmla="*/ 0 h 180"/>
                <a:gd name="T6" fmla="*/ 107 w 139"/>
                <a:gd name="T7" fmla="*/ 8 h 180"/>
                <a:gd name="T8" fmla="*/ 74 w 139"/>
                <a:gd name="T9" fmla="*/ 36 h 180"/>
                <a:gd name="T10" fmla="*/ 74 w 139"/>
                <a:gd name="T11" fmla="*/ 67 h 180"/>
                <a:gd name="T12" fmla="*/ 41 w 139"/>
                <a:gd name="T13" fmla="*/ 87 h 180"/>
                <a:gd name="T14" fmla="*/ 40 w 139"/>
                <a:gd name="T15" fmla="*/ 87 h 180"/>
                <a:gd name="T16" fmla="*/ 13 w 139"/>
                <a:gd name="T17" fmla="*/ 103 h 180"/>
                <a:gd name="T18" fmla="*/ 13 w 139"/>
                <a:gd name="T19" fmla="*/ 94 h 180"/>
                <a:gd name="T20" fmla="*/ 6 w 139"/>
                <a:gd name="T21" fmla="*/ 88 h 180"/>
                <a:gd name="T22" fmla="*/ 0 w 139"/>
                <a:gd name="T23" fmla="*/ 94 h 180"/>
                <a:gd name="T24" fmla="*/ 0 w 139"/>
                <a:gd name="T25" fmla="*/ 174 h 180"/>
                <a:gd name="T26" fmla="*/ 6 w 139"/>
                <a:gd name="T27" fmla="*/ 180 h 180"/>
                <a:gd name="T28" fmla="*/ 13 w 139"/>
                <a:gd name="T29" fmla="*/ 174 h 180"/>
                <a:gd name="T30" fmla="*/ 13 w 139"/>
                <a:gd name="T31" fmla="*/ 130 h 180"/>
                <a:gd name="T32" fmla="*/ 40 w 139"/>
                <a:gd name="T33" fmla="*/ 99 h 180"/>
                <a:gd name="T34" fmla="*/ 41 w 139"/>
                <a:gd name="T35" fmla="*/ 99 h 180"/>
                <a:gd name="T36" fmla="*/ 41 w 139"/>
                <a:gd name="T37" fmla="*/ 99 h 180"/>
                <a:gd name="T38" fmla="*/ 77 w 139"/>
                <a:gd name="T39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9" h="180">
                  <a:moveTo>
                    <a:pt x="77" y="68"/>
                  </a:moveTo>
                  <a:cubicBezTo>
                    <a:pt x="82" y="66"/>
                    <a:pt x="94" y="62"/>
                    <a:pt x="114" y="53"/>
                  </a:cubicBezTo>
                  <a:cubicBezTo>
                    <a:pt x="139" y="41"/>
                    <a:pt x="134" y="13"/>
                    <a:pt x="132" y="0"/>
                  </a:cubicBezTo>
                  <a:cubicBezTo>
                    <a:pt x="132" y="0"/>
                    <a:pt x="124" y="1"/>
                    <a:pt x="107" y="8"/>
                  </a:cubicBezTo>
                  <a:cubicBezTo>
                    <a:pt x="91" y="16"/>
                    <a:pt x="80" y="24"/>
                    <a:pt x="74" y="36"/>
                  </a:cubicBezTo>
                  <a:cubicBezTo>
                    <a:pt x="68" y="46"/>
                    <a:pt x="73" y="62"/>
                    <a:pt x="74" y="67"/>
                  </a:cubicBezTo>
                  <a:cubicBezTo>
                    <a:pt x="70" y="81"/>
                    <a:pt x="47" y="87"/>
                    <a:pt x="41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26" y="87"/>
                    <a:pt x="17" y="94"/>
                    <a:pt x="13" y="10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1"/>
                    <a:pt x="10" y="88"/>
                    <a:pt x="6" y="88"/>
                  </a:cubicBezTo>
                  <a:cubicBezTo>
                    <a:pt x="3" y="88"/>
                    <a:pt x="0" y="91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7"/>
                    <a:pt x="3" y="180"/>
                    <a:pt x="6" y="180"/>
                  </a:cubicBezTo>
                  <a:cubicBezTo>
                    <a:pt x="10" y="180"/>
                    <a:pt x="13" y="177"/>
                    <a:pt x="13" y="174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3" y="112"/>
                    <a:pt x="22" y="99"/>
                    <a:pt x="40" y="99"/>
                  </a:cubicBezTo>
                  <a:cubicBezTo>
                    <a:pt x="40" y="99"/>
                    <a:pt x="40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52" y="99"/>
                    <a:pt x="73" y="82"/>
                    <a:pt x="77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4" name="Freeform 15"/>
            <p:cNvSpPr>
              <a:spLocks noEditPoints="1"/>
            </p:cNvSpPr>
            <p:nvPr/>
          </p:nvSpPr>
          <p:spPr bwMode="auto">
            <a:xfrm>
              <a:off x="2259013" y="2486025"/>
              <a:ext cx="131763" cy="217487"/>
            </a:xfrm>
            <a:custGeom>
              <a:avLst/>
              <a:gdLst>
                <a:gd name="T0" fmla="*/ 25 w 35"/>
                <a:gd name="T1" fmla="*/ 4 h 57"/>
                <a:gd name="T2" fmla="*/ 32 w 35"/>
                <a:gd name="T3" fmla="*/ 0 h 57"/>
                <a:gd name="T4" fmla="*/ 35 w 35"/>
                <a:gd name="T5" fmla="*/ 2 h 57"/>
                <a:gd name="T6" fmla="*/ 32 w 35"/>
                <a:gd name="T7" fmla="*/ 4 h 57"/>
                <a:gd name="T8" fmla="*/ 28 w 35"/>
                <a:gd name="T9" fmla="*/ 7 h 57"/>
                <a:gd name="T10" fmla="*/ 31 w 35"/>
                <a:gd name="T11" fmla="*/ 16 h 57"/>
                <a:gd name="T12" fmla="*/ 16 w 35"/>
                <a:gd name="T13" fmla="*/ 30 h 57"/>
                <a:gd name="T14" fmla="*/ 8 w 35"/>
                <a:gd name="T15" fmla="*/ 27 h 57"/>
                <a:gd name="T16" fmla="*/ 6 w 35"/>
                <a:gd name="T17" fmla="*/ 30 h 57"/>
                <a:gd name="T18" fmla="*/ 12 w 35"/>
                <a:gd name="T19" fmla="*/ 34 h 57"/>
                <a:gd name="T20" fmla="*/ 20 w 35"/>
                <a:gd name="T21" fmla="*/ 34 h 57"/>
                <a:gd name="T22" fmla="*/ 35 w 35"/>
                <a:gd name="T23" fmla="*/ 45 h 57"/>
                <a:gd name="T24" fmla="*/ 17 w 35"/>
                <a:gd name="T25" fmla="*/ 57 h 57"/>
                <a:gd name="T26" fmla="*/ 0 w 35"/>
                <a:gd name="T27" fmla="*/ 45 h 57"/>
                <a:gd name="T28" fmla="*/ 6 w 35"/>
                <a:gd name="T29" fmla="*/ 37 h 57"/>
                <a:gd name="T30" fmla="*/ 1 w 35"/>
                <a:gd name="T31" fmla="*/ 30 h 57"/>
                <a:gd name="T32" fmla="*/ 4 w 35"/>
                <a:gd name="T33" fmla="*/ 25 h 57"/>
                <a:gd name="T34" fmla="*/ 1 w 35"/>
                <a:gd name="T35" fmla="*/ 16 h 57"/>
                <a:gd name="T36" fmla="*/ 16 w 35"/>
                <a:gd name="T37" fmla="*/ 2 h 57"/>
                <a:gd name="T38" fmla="*/ 25 w 35"/>
                <a:gd name="T39" fmla="*/ 4 h 57"/>
                <a:gd name="T40" fmla="*/ 20 w 35"/>
                <a:gd name="T41" fmla="*/ 39 h 57"/>
                <a:gd name="T42" fmla="*/ 12 w 35"/>
                <a:gd name="T43" fmla="*/ 39 h 57"/>
                <a:gd name="T44" fmla="*/ 5 w 35"/>
                <a:gd name="T45" fmla="*/ 45 h 57"/>
                <a:gd name="T46" fmla="*/ 17 w 35"/>
                <a:gd name="T47" fmla="*/ 52 h 57"/>
                <a:gd name="T48" fmla="*/ 29 w 35"/>
                <a:gd name="T49" fmla="*/ 45 h 57"/>
                <a:gd name="T50" fmla="*/ 20 w 35"/>
                <a:gd name="T51" fmla="*/ 39 h 57"/>
                <a:gd name="T52" fmla="*/ 26 w 35"/>
                <a:gd name="T53" fmla="*/ 16 h 57"/>
                <a:gd name="T54" fmla="*/ 16 w 35"/>
                <a:gd name="T55" fmla="*/ 7 h 57"/>
                <a:gd name="T56" fmla="*/ 7 w 35"/>
                <a:gd name="T57" fmla="*/ 16 h 57"/>
                <a:gd name="T58" fmla="*/ 16 w 35"/>
                <a:gd name="T59" fmla="*/ 25 h 57"/>
                <a:gd name="T60" fmla="*/ 26 w 35"/>
                <a:gd name="T61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7">
                  <a:moveTo>
                    <a:pt x="25" y="4"/>
                  </a:moveTo>
                  <a:cubicBezTo>
                    <a:pt x="26" y="2"/>
                    <a:pt x="28" y="0"/>
                    <a:pt x="32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3"/>
                    <a:pt x="34" y="4"/>
                    <a:pt x="32" y="4"/>
                  </a:cubicBezTo>
                  <a:cubicBezTo>
                    <a:pt x="30" y="4"/>
                    <a:pt x="29" y="6"/>
                    <a:pt x="28" y="7"/>
                  </a:cubicBezTo>
                  <a:cubicBezTo>
                    <a:pt x="30" y="9"/>
                    <a:pt x="31" y="12"/>
                    <a:pt x="31" y="16"/>
                  </a:cubicBezTo>
                  <a:cubicBezTo>
                    <a:pt x="31" y="24"/>
                    <a:pt x="26" y="30"/>
                    <a:pt x="16" y="30"/>
                  </a:cubicBezTo>
                  <a:cubicBezTo>
                    <a:pt x="13" y="30"/>
                    <a:pt x="10" y="29"/>
                    <a:pt x="8" y="27"/>
                  </a:cubicBezTo>
                  <a:cubicBezTo>
                    <a:pt x="7" y="28"/>
                    <a:pt x="6" y="29"/>
                    <a:pt x="6" y="30"/>
                  </a:cubicBezTo>
                  <a:cubicBezTo>
                    <a:pt x="6" y="32"/>
                    <a:pt x="7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8" y="34"/>
                    <a:pt x="35" y="37"/>
                    <a:pt x="35" y="45"/>
                  </a:cubicBezTo>
                  <a:cubicBezTo>
                    <a:pt x="35" y="53"/>
                    <a:pt x="27" y="57"/>
                    <a:pt x="17" y="57"/>
                  </a:cubicBezTo>
                  <a:cubicBezTo>
                    <a:pt x="9" y="57"/>
                    <a:pt x="0" y="54"/>
                    <a:pt x="0" y="45"/>
                  </a:cubicBezTo>
                  <a:cubicBezTo>
                    <a:pt x="0" y="41"/>
                    <a:pt x="2" y="39"/>
                    <a:pt x="6" y="37"/>
                  </a:cubicBezTo>
                  <a:cubicBezTo>
                    <a:pt x="3" y="36"/>
                    <a:pt x="1" y="34"/>
                    <a:pt x="1" y="30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" y="22"/>
                    <a:pt x="1" y="19"/>
                    <a:pt x="1" y="16"/>
                  </a:cubicBezTo>
                  <a:cubicBezTo>
                    <a:pt x="1" y="8"/>
                    <a:pt x="7" y="2"/>
                    <a:pt x="16" y="2"/>
                  </a:cubicBezTo>
                  <a:cubicBezTo>
                    <a:pt x="20" y="2"/>
                    <a:pt x="23" y="3"/>
                    <a:pt x="25" y="4"/>
                  </a:cubicBezTo>
                  <a:moveTo>
                    <a:pt x="20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7" y="40"/>
                    <a:pt x="5" y="42"/>
                    <a:pt x="5" y="45"/>
                  </a:cubicBezTo>
                  <a:cubicBezTo>
                    <a:pt x="5" y="50"/>
                    <a:pt x="11" y="52"/>
                    <a:pt x="17" y="52"/>
                  </a:cubicBezTo>
                  <a:cubicBezTo>
                    <a:pt x="24" y="52"/>
                    <a:pt x="29" y="50"/>
                    <a:pt x="29" y="45"/>
                  </a:cubicBezTo>
                  <a:cubicBezTo>
                    <a:pt x="29" y="40"/>
                    <a:pt x="26" y="39"/>
                    <a:pt x="20" y="39"/>
                  </a:cubicBezTo>
                  <a:moveTo>
                    <a:pt x="26" y="16"/>
                  </a:moveTo>
                  <a:cubicBezTo>
                    <a:pt x="26" y="10"/>
                    <a:pt x="23" y="7"/>
                    <a:pt x="16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21"/>
                    <a:pt x="10" y="25"/>
                    <a:pt x="16" y="25"/>
                  </a:cubicBezTo>
                  <a:cubicBezTo>
                    <a:pt x="23" y="25"/>
                    <a:pt x="26" y="21"/>
                    <a:pt x="2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Freeform 16"/>
            <p:cNvSpPr>
              <a:spLocks/>
            </p:cNvSpPr>
            <p:nvPr/>
          </p:nvSpPr>
          <p:spPr bwMode="auto">
            <a:xfrm>
              <a:off x="2409825" y="2497138"/>
              <a:ext cx="71438" cy="144462"/>
            </a:xfrm>
            <a:custGeom>
              <a:avLst/>
              <a:gdLst>
                <a:gd name="T0" fmla="*/ 5 w 19"/>
                <a:gd name="T1" fmla="*/ 6 h 38"/>
                <a:gd name="T2" fmla="*/ 16 w 19"/>
                <a:gd name="T3" fmla="*/ 0 h 38"/>
                <a:gd name="T4" fmla="*/ 19 w 19"/>
                <a:gd name="T5" fmla="*/ 2 h 38"/>
                <a:gd name="T6" fmla="*/ 16 w 19"/>
                <a:gd name="T7" fmla="*/ 5 h 38"/>
                <a:gd name="T8" fmla="*/ 5 w 19"/>
                <a:gd name="T9" fmla="*/ 17 h 38"/>
                <a:gd name="T10" fmla="*/ 5 w 19"/>
                <a:gd name="T11" fmla="*/ 36 h 38"/>
                <a:gd name="T12" fmla="*/ 2 w 19"/>
                <a:gd name="T13" fmla="*/ 38 h 38"/>
                <a:gd name="T14" fmla="*/ 0 w 19"/>
                <a:gd name="T15" fmla="*/ 36 h 38"/>
                <a:gd name="T16" fmla="*/ 0 w 19"/>
                <a:gd name="T17" fmla="*/ 3 h 38"/>
                <a:gd name="T18" fmla="*/ 2 w 19"/>
                <a:gd name="T19" fmla="*/ 0 h 38"/>
                <a:gd name="T20" fmla="*/ 5 w 19"/>
                <a:gd name="T21" fmla="*/ 3 h 38"/>
                <a:gd name="T22" fmla="*/ 5 w 19"/>
                <a:gd name="T2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8">
                  <a:moveTo>
                    <a:pt x="5" y="6"/>
                  </a:move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4"/>
                    <a:pt x="18" y="5"/>
                    <a:pt x="16" y="5"/>
                  </a:cubicBezTo>
                  <a:cubicBezTo>
                    <a:pt x="9" y="5"/>
                    <a:pt x="5" y="10"/>
                    <a:pt x="5" y="1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4" y="38"/>
                    <a:pt x="2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Freeform 17"/>
            <p:cNvSpPr>
              <a:spLocks/>
            </p:cNvSpPr>
            <p:nvPr/>
          </p:nvSpPr>
          <p:spPr bwMode="auto">
            <a:xfrm>
              <a:off x="2632075" y="2497138"/>
              <a:ext cx="112713" cy="144462"/>
            </a:xfrm>
            <a:custGeom>
              <a:avLst/>
              <a:gdLst>
                <a:gd name="T0" fmla="*/ 5 w 30"/>
                <a:gd name="T1" fmla="*/ 2 h 38"/>
                <a:gd name="T2" fmla="*/ 5 w 30"/>
                <a:gd name="T3" fmla="*/ 23 h 38"/>
                <a:gd name="T4" fmla="*/ 15 w 30"/>
                <a:gd name="T5" fmla="*/ 33 h 38"/>
                <a:gd name="T6" fmla="*/ 25 w 30"/>
                <a:gd name="T7" fmla="*/ 23 h 38"/>
                <a:gd name="T8" fmla="*/ 25 w 30"/>
                <a:gd name="T9" fmla="*/ 2 h 38"/>
                <a:gd name="T10" fmla="*/ 28 w 30"/>
                <a:gd name="T11" fmla="*/ 0 h 38"/>
                <a:gd name="T12" fmla="*/ 30 w 30"/>
                <a:gd name="T13" fmla="*/ 2 h 38"/>
                <a:gd name="T14" fmla="*/ 30 w 30"/>
                <a:gd name="T15" fmla="*/ 23 h 38"/>
                <a:gd name="T16" fmla="*/ 15 w 30"/>
                <a:gd name="T17" fmla="*/ 38 h 38"/>
                <a:gd name="T18" fmla="*/ 0 w 30"/>
                <a:gd name="T19" fmla="*/ 23 h 38"/>
                <a:gd name="T20" fmla="*/ 0 w 30"/>
                <a:gd name="T21" fmla="*/ 2 h 38"/>
                <a:gd name="T22" fmla="*/ 3 w 30"/>
                <a:gd name="T23" fmla="*/ 0 h 38"/>
                <a:gd name="T24" fmla="*/ 5 w 30"/>
                <a:gd name="T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8">
                  <a:moveTo>
                    <a:pt x="5" y="2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9"/>
                    <a:pt x="7" y="33"/>
                    <a:pt x="15" y="33"/>
                  </a:cubicBezTo>
                  <a:cubicBezTo>
                    <a:pt x="23" y="33"/>
                    <a:pt x="25" y="29"/>
                    <a:pt x="25" y="2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6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31"/>
                    <a:pt x="28" y="38"/>
                    <a:pt x="15" y="38"/>
                  </a:cubicBezTo>
                  <a:cubicBezTo>
                    <a:pt x="3" y="38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Freeform 18"/>
            <p:cNvSpPr>
              <a:spLocks noEditPoints="1"/>
            </p:cNvSpPr>
            <p:nvPr/>
          </p:nvSpPr>
          <p:spPr bwMode="auto">
            <a:xfrm>
              <a:off x="2774950" y="2493963"/>
              <a:ext cx="125413" cy="209550"/>
            </a:xfrm>
            <a:custGeom>
              <a:avLst/>
              <a:gdLst>
                <a:gd name="T0" fmla="*/ 5 w 33"/>
                <a:gd name="T1" fmla="*/ 3 h 55"/>
                <a:gd name="T2" fmla="*/ 5 w 33"/>
                <a:gd name="T3" fmla="*/ 6 h 55"/>
                <a:gd name="T4" fmla="*/ 16 w 33"/>
                <a:gd name="T5" fmla="*/ 0 h 55"/>
                <a:gd name="T6" fmla="*/ 33 w 33"/>
                <a:gd name="T7" fmla="*/ 20 h 55"/>
                <a:gd name="T8" fmla="*/ 16 w 33"/>
                <a:gd name="T9" fmla="*/ 39 h 55"/>
                <a:gd name="T10" fmla="*/ 5 w 33"/>
                <a:gd name="T11" fmla="*/ 34 h 55"/>
                <a:gd name="T12" fmla="*/ 5 w 33"/>
                <a:gd name="T13" fmla="*/ 52 h 55"/>
                <a:gd name="T14" fmla="*/ 3 w 33"/>
                <a:gd name="T15" fmla="*/ 55 h 55"/>
                <a:gd name="T16" fmla="*/ 0 w 33"/>
                <a:gd name="T17" fmla="*/ 52 h 55"/>
                <a:gd name="T18" fmla="*/ 0 w 33"/>
                <a:gd name="T19" fmla="*/ 3 h 55"/>
                <a:gd name="T20" fmla="*/ 3 w 33"/>
                <a:gd name="T21" fmla="*/ 1 h 55"/>
                <a:gd name="T22" fmla="*/ 5 w 33"/>
                <a:gd name="T23" fmla="*/ 3 h 55"/>
                <a:gd name="T24" fmla="*/ 16 w 33"/>
                <a:gd name="T25" fmla="*/ 35 h 55"/>
                <a:gd name="T26" fmla="*/ 28 w 33"/>
                <a:gd name="T27" fmla="*/ 20 h 55"/>
                <a:gd name="T28" fmla="*/ 16 w 33"/>
                <a:gd name="T29" fmla="*/ 5 h 55"/>
                <a:gd name="T30" fmla="*/ 5 w 33"/>
                <a:gd name="T31" fmla="*/ 20 h 55"/>
                <a:gd name="T32" fmla="*/ 16 w 33"/>
                <a:gd name="T33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55">
                  <a:moveTo>
                    <a:pt x="5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7" y="3"/>
                    <a:pt x="11" y="0"/>
                    <a:pt x="16" y="0"/>
                  </a:cubicBezTo>
                  <a:cubicBezTo>
                    <a:pt x="27" y="0"/>
                    <a:pt x="33" y="6"/>
                    <a:pt x="33" y="20"/>
                  </a:cubicBezTo>
                  <a:cubicBezTo>
                    <a:pt x="33" y="33"/>
                    <a:pt x="27" y="39"/>
                    <a:pt x="16" y="39"/>
                  </a:cubicBezTo>
                  <a:cubicBezTo>
                    <a:pt x="11" y="39"/>
                    <a:pt x="7" y="36"/>
                    <a:pt x="5" y="34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4" y="55"/>
                    <a:pt x="3" y="55"/>
                  </a:cubicBezTo>
                  <a:cubicBezTo>
                    <a:pt x="1" y="55"/>
                    <a:pt x="0" y="53"/>
                    <a:pt x="0" y="5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moveTo>
                    <a:pt x="16" y="35"/>
                  </a:moveTo>
                  <a:cubicBezTo>
                    <a:pt x="24" y="35"/>
                    <a:pt x="28" y="30"/>
                    <a:pt x="28" y="20"/>
                  </a:cubicBezTo>
                  <a:cubicBezTo>
                    <a:pt x="28" y="9"/>
                    <a:pt x="24" y="5"/>
                    <a:pt x="16" y="5"/>
                  </a:cubicBezTo>
                  <a:cubicBezTo>
                    <a:pt x="10" y="5"/>
                    <a:pt x="5" y="9"/>
                    <a:pt x="5" y="20"/>
                  </a:cubicBezTo>
                  <a:cubicBezTo>
                    <a:pt x="5" y="30"/>
                    <a:pt x="10" y="35"/>
                    <a:pt x="16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Freeform 19"/>
            <p:cNvSpPr>
              <a:spLocks noEditPoints="1"/>
            </p:cNvSpPr>
            <p:nvPr/>
          </p:nvSpPr>
          <p:spPr bwMode="auto">
            <a:xfrm>
              <a:off x="2481263" y="2493963"/>
              <a:ext cx="128588" cy="147637"/>
            </a:xfrm>
            <a:custGeom>
              <a:avLst/>
              <a:gdLst>
                <a:gd name="T0" fmla="*/ 17 w 34"/>
                <a:gd name="T1" fmla="*/ 0 h 39"/>
                <a:gd name="T2" fmla="*/ 0 w 34"/>
                <a:gd name="T3" fmla="*/ 20 h 39"/>
                <a:gd name="T4" fmla="*/ 17 w 34"/>
                <a:gd name="T5" fmla="*/ 39 h 39"/>
                <a:gd name="T6" fmla="*/ 34 w 34"/>
                <a:gd name="T7" fmla="*/ 20 h 39"/>
                <a:gd name="T8" fmla="*/ 17 w 34"/>
                <a:gd name="T9" fmla="*/ 0 h 39"/>
                <a:gd name="T10" fmla="*/ 17 w 34"/>
                <a:gd name="T11" fmla="*/ 35 h 39"/>
                <a:gd name="T12" fmla="*/ 5 w 34"/>
                <a:gd name="T13" fmla="*/ 20 h 39"/>
                <a:gd name="T14" fmla="*/ 17 w 34"/>
                <a:gd name="T15" fmla="*/ 5 h 39"/>
                <a:gd name="T16" fmla="*/ 29 w 34"/>
                <a:gd name="T17" fmla="*/ 20 h 39"/>
                <a:gd name="T18" fmla="*/ 17 w 34"/>
                <a:gd name="T1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9">
                  <a:moveTo>
                    <a:pt x="17" y="0"/>
                  </a:moveTo>
                  <a:cubicBezTo>
                    <a:pt x="6" y="0"/>
                    <a:pt x="0" y="7"/>
                    <a:pt x="0" y="20"/>
                  </a:cubicBezTo>
                  <a:cubicBezTo>
                    <a:pt x="0" y="33"/>
                    <a:pt x="6" y="39"/>
                    <a:pt x="17" y="39"/>
                  </a:cubicBezTo>
                  <a:cubicBezTo>
                    <a:pt x="28" y="39"/>
                    <a:pt x="34" y="33"/>
                    <a:pt x="34" y="20"/>
                  </a:cubicBezTo>
                  <a:cubicBezTo>
                    <a:pt x="34" y="7"/>
                    <a:pt x="28" y="0"/>
                    <a:pt x="17" y="0"/>
                  </a:cubicBezTo>
                  <a:moveTo>
                    <a:pt x="17" y="35"/>
                  </a:moveTo>
                  <a:cubicBezTo>
                    <a:pt x="9" y="35"/>
                    <a:pt x="5" y="30"/>
                    <a:pt x="5" y="20"/>
                  </a:cubicBezTo>
                  <a:cubicBezTo>
                    <a:pt x="5" y="10"/>
                    <a:pt x="9" y="5"/>
                    <a:pt x="17" y="5"/>
                  </a:cubicBezTo>
                  <a:cubicBezTo>
                    <a:pt x="24" y="5"/>
                    <a:pt x="29" y="10"/>
                    <a:pt x="29" y="20"/>
                  </a:cubicBezTo>
                  <a:cubicBezTo>
                    <a:pt x="29" y="30"/>
                    <a:pt x="24" y="35"/>
                    <a:pt x="1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12750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3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354"/>
          <a:stretch/>
        </p:blipFill>
        <p:spPr>
          <a:xfrm>
            <a:off x="0" y="24273"/>
            <a:ext cx="12192000" cy="6858000"/>
          </a:xfrm>
          <a:prstGeom prst="rect">
            <a:avLst/>
          </a:prstGeom>
        </p:spPr>
      </p:pic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000" y="0"/>
            <a:ext cx="6700000" cy="6858000"/>
          </a:xfrm>
          <a:custGeom>
            <a:avLst/>
            <a:gdLst>
              <a:gd name="connsiteX0" fmla="*/ 0 w 6700000"/>
              <a:gd name="connsiteY0" fmla="*/ 0 h 6858000"/>
              <a:gd name="connsiteX1" fmla="*/ 6700000 w 6700000"/>
              <a:gd name="connsiteY1" fmla="*/ 0 h 6858000"/>
              <a:gd name="connsiteX2" fmla="*/ 6700000 w 6700000"/>
              <a:gd name="connsiteY2" fmla="*/ 6858000 h 6858000"/>
              <a:gd name="connsiteX3" fmla="*/ 2520801 w 6700000"/>
              <a:gd name="connsiteY3" fmla="*/ 6858000 h 6858000"/>
              <a:gd name="connsiteX4" fmla="*/ 2470875 w 6700000"/>
              <a:gd name="connsiteY4" fmla="*/ 6838148 h 6858000"/>
              <a:gd name="connsiteX5" fmla="*/ 2028617 w 6700000"/>
              <a:gd name="connsiteY5" fmla="*/ 6008067 h 6858000"/>
              <a:gd name="connsiteX6" fmla="*/ 1325784 w 6700000"/>
              <a:gd name="connsiteY6" fmla="*/ 4481035 h 6858000"/>
              <a:gd name="connsiteX7" fmla="*/ 704297 w 6700000"/>
              <a:gd name="connsiteY7" fmla="*/ 2801299 h 6858000"/>
              <a:gd name="connsiteX8" fmla="*/ 1091507 w 6700000"/>
              <a:gd name="connsiteY8" fmla="*/ 1654401 h 6858000"/>
              <a:gd name="connsiteX9" fmla="*/ 122 w 6700000"/>
              <a:gd name="connsiteY9" fmla="*/ 9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00000" h="6858000">
                <a:moveTo>
                  <a:pt x="0" y="0"/>
                </a:moveTo>
                <a:lnTo>
                  <a:pt x="6700000" y="0"/>
                </a:lnTo>
                <a:lnTo>
                  <a:pt x="6700000" y="6858000"/>
                </a:lnTo>
                <a:lnTo>
                  <a:pt x="2520801" y="6858000"/>
                </a:lnTo>
                <a:lnTo>
                  <a:pt x="2470875" y="6838148"/>
                </a:lnTo>
                <a:cubicBezTo>
                  <a:pt x="2264776" y="6746961"/>
                  <a:pt x="1996078" y="6527907"/>
                  <a:pt x="2028617" y="6008067"/>
                </a:cubicBezTo>
                <a:cubicBezTo>
                  <a:pt x="2080679" y="5173072"/>
                  <a:pt x="1888701" y="4965136"/>
                  <a:pt x="1325784" y="4481035"/>
                </a:cubicBezTo>
                <a:cubicBezTo>
                  <a:pt x="792152" y="4019676"/>
                  <a:pt x="463512" y="3233417"/>
                  <a:pt x="704297" y="2801299"/>
                </a:cubicBezTo>
                <a:cubicBezTo>
                  <a:pt x="909290" y="2434162"/>
                  <a:pt x="1205391" y="1959807"/>
                  <a:pt x="1091507" y="1654401"/>
                </a:cubicBezTo>
                <a:cubicBezTo>
                  <a:pt x="984740" y="1371129"/>
                  <a:pt x="140135" y="685221"/>
                  <a:pt x="122" y="9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27" y="307975"/>
            <a:ext cx="4767174" cy="222839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338138" y="2677211"/>
            <a:ext cx="4767263" cy="368643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428252" y="6637563"/>
            <a:ext cx="1138453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solidFill>
                  <a:schemeClr val="bg1"/>
                </a:solidFill>
              </a:rPr>
              <a:t>AGROTRADE</a:t>
            </a:r>
            <a:r>
              <a:rPr lang="en-US" sz="800" baseline="0" dirty="0">
                <a:solidFill>
                  <a:schemeClr val="bg1"/>
                </a:solidFill>
              </a:rPr>
              <a:t>  |  2022</a:t>
            </a:r>
            <a:endParaRPr lang="en-US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62518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4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4" b="354"/>
          <a:stretch/>
        </p:blipFill>
        <p:spPr>
          <a:xfrm>
            <a:off x="0" y="24273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6715509" y="514037"/>
            <a:ext cx="4767174" cy="222839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6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12430" cy="6858000"/>
          </a:xfrm>
          <a:custGeom>
            <a:avLst/>
            <a:gdLst>
              <a:gd name="connsiteX0" fmla="*/ 0 w 6912430"/>
              <a:gd name="connsiteY0" fmla="*/ 0 h 6858000"/>
              <a:gd name="connsiteX1" fmla="*/ 4392548 w 6912430"/>
              <a:gd name="connsiteY1" fmla="*/ 0 h 6858000"/>
              <a:gd name="connsiteX2" fmla="*/ 4392670 w 6912430"/>
              <a:gd name="connsiteY2" fmla="*/ 918 h 6858000"/>
              <a:gd name="connsiteX3" fmla="*/ 5484055 w 6912430"/>
              <a:gd name="connsiteY3" fmla="*/ 1654400 h 6858000"/>
              <a:gd name="connsiteX4" fmla="*/ 5096844 w 6912430"/>
              <a:gd name="connsiteY4" fmla="*/ 2801298 h 6858000"/>
              <a:gd name="connsiteX5" fmla="*/ 5718332 w 6912430"/>
              <a:gd name="connsiteY5" fmla="*/ 4481034 h 6858000"/>
              <a:gd name="connsiteX6" fmla="*/ 6421164 w 6912430"/>
              <a:gd name="connsiteY6" fmla="*/ 6008066 h 6858000"/>
              <a:gd name="connsiteX7" fmla="*/ 6863422 w 6912430"/>
              <a:gd name="connsiteY7" fmla="*/ 6838147 h 6858000"/>
              <a:gd name="connsiteX8" fmla="*/ 6912430 w 6912430"/>
              <a:gd name="connsiteY8" fmla="*/ 6857634 h 6858000"/>
              <a:gd name="connsiteX9" fmla="*/ 6912430 w 6912430"/>
              <a:gd name="connsiteY9" fmla="*/ 6858000 h 6858000"/>
              <a:gd name="connsiteX10" fmla="*/ 0 w 691243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2430" h="6858000">
                <a:moveTo>
                  <a:pt x="0" y="0"/>
                </a:moveTo>
                <a:lnTo>
                  <a:pt x="4392548" y="0"/>
                </a:lnTo>
                <a:lnTo>
                  <a:pt x="4392670" y="918"/>
                </a:lnTo>
                <a:cubicBezTo>
                  <a:pt x="4532682" y="685220"/>
                  <a:pt x="5377288" y="1371128"/>
                  <a:pt x="5484055" y="1654400"/>
                </a:cubicBezTo>
                <a:cubicBezTo>
                  <a:pt x="5597939" y="1959806"/>
                  <a:pt x="5301838" y="2434161"/>
                  <a:pt x="5096844" y="2801298"/>
                </a:cubicBezTo>
                <a:cubicBezTo>
                  <a:pt x="4856059" y="3233416"/>
                  <a:pt x="5184700" y="4019675"/>
                  <a:pt x="5718332" y="4481034"/>
                </a:cubicBezTo>
                <a:cubicBezTo>
                  <a:pt x="6281248" y="4965135"/>
                  <a:pt x="6473226" y="5173071"/>
                  <a:pt x="6421164" y="6008066"/>
                </a:cubicBezTo>
                <a:cubicBezTo>
                  <a:pt x="6388625" y="6527906"/>
                  <a:pt x="6657323" y="6746960"/>
                  <a:pt x="6863422" y="6838147"/>
                </a:cubicBezTo>
                <a:lnTo>
                  <a:pt x="6912430" y="6857634"/>
                </a:lnTo>
                <a:lnTo>
                  <a:pt x="69124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0853827" y="6193971"/>
            <a:ext cx="1181470" cy="664029"/>
            <a:chOff x="9645650" y="2855913"/>
            <a:chExt cx="1497013" cy="841375"/>
          </a:xfrm>
          <a:solidFill>
            <a:schemeClr val="accent1"/>
          </a:solidFill>
        </p:grpSpPr>
        <p:sp>
          <p:nvSpPr>
            <p:cNvPr id="8" name="Freeform 5"/>
            <p:cNvSpPr>
              <a:spLocks/>
            </p:cNvSpPr>
            <p:nvPr userDrawn="1"/>
          </p:nvSpPr>
          <p:spPr bwMode="auto">
            <a:xfrm>
              <a:off x="9645650" y="3240088"/>
              <a:ext cx="611188" cy="457200"/>
            </a:xfrm>
            <a:custGeom>
              <a:avLst/>
              <a:gdLst>
                <a:gd name="T0" fmla="*/ 66 w 162"/>
                <a:gd name="T1" fmla="*/ 106 h 120"/>
                <a:gd name="T2" fmla="*/ 156 w 162"/>
                <a:gd name="T3" fmla="*/ 120 h 120"/>
                <a:gd name="T4" fmla="*/ 158 w 162"/>
                <a:gd name="T5" fmla="*/ 120 h 120"/>
                <a:gd name="T6" fmla="*/ 143 w 162"/>
                <a:gd name="T7" fmla="*/ 48 h 120"/>
                <a:gd name="T8" fmla="*/ 57 w 162"/>
                <a:gd name="T9" fmla="*/ 7 h 120"/>
                <a:gd name="T10" fmla="*/ 0 w 162"/>
                <a:gd name="T11" fmla="*/ 2 h 120"/>
                <a:gd name="T12" fmla="*/ 66 w 162"/>
                <a:gd name="T13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20">
                  <a:moveTo>
                    <a:pt x="66" y="106"/>
                  </a:moveTo>
                  <a:cubicBezTo>
                    <a:pt x="119" y="116"/>
                    <a:pt x="149" y="119"/>
                    <a:pt x="156" y="120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58" y="117"/>
                    <a:pt x="162" y="69"/>
                    <a:pt x="143" y="48"/>
                  </a:cubicBezTo>
                  <a:cubicBezTo>
                    <a:pt x="124" y="25"/>
                    <a:pt x="95" y="14"/>
                    <a:pt x="57" y="7"/>
                  </a:cubicBezTo>
                  <a:cubicBezTo>
                    <a:pt x="18" y="0"/>
                    <a:pt x="0" y="2"/>
                    <a:pt x="0" y="2"/>
                  </a:cubicBezTo>
                  <a:cubicBezTo>
                    <a:pt x="1" y="30"/>
                    <a:pt x="5" y="94"/>
                    <a:pt x="6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6"/>
            <p:cNvSpPr>
              <a:spLocks/>
            </p:cNvSpPr>
            <p:nvPr userDrawn="1"/>
          </p:nvSpPr>
          <p:spPr bwMode="auto">
            <a:xfrm>
              <a:off x="10237788" y="2855913"/>
              <a:ext cx="904875" cy="841375"/>
            </a:xfrm>
            <a:custGeom>
              <a:avLst/>
              <a:gdLst>
                <a:gd name="T0" fmla="*/ 53 w 239"/>
                <a:gd name="T1" fmla="*/ 221 h 221"/>
                <a:gd name="T2" fmla="*/ 152 w 239"/>
                <a:gd name="T3" fmla="*/ 179 h 221"/>
                <a:gd name="T4" fmla="*/ 213 w 239"/>
                <a:gd name="T5" fmla="*/ 0 h 221"/>
                <a:gd name="T6" fmla="*/ 130 w 239"/>
                <a:gd name="T7" fmla="*/ 27 h 221"/>
                <a:gd name="T8" fmla="*/ 16 w 239"/>
                <a:gd name="T9" fmla="*/ 120 h 221"/>
                <a:gd name="T10" fmla="*/ 17 w 239"/>
                <a:gd name="T11" fmla="*/ 221 h 221"/>
                <a:gd name="T12" fmla="*/ 53 w 239"/>
                <a:gd name="T1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21">
                  <a:moveTo>
                    <a:pt x="53" y="221"/>
                  </a:moveTo>
                  <a:cubicBezTo>
                    <a:pt x="75" y="212"/>
                    <a:pt x="108" y="199"/>
                    <a:pt x="152" y="179"/>
                  </a:cubicBezTo>
                  <a:cubicBezTo>
                    <a:pt x="239" y="139"/>
                    <a:pt x="222" y="42"/>
                    <a:pt x="213" y="0"/>
                  </a:cubicBezTo>
                  <a:cubicBezTo>
                    <a:pt x="213" y="0"/>
                    <a:pt x="185" y="3"/>
                    <a:pt x="130" y="27"/>
                  </a:cubicBezTo>
                  <a:cubicBezTo>
                    <a:pt x="76" y="51"/>
                    <a:pt x="37" y="79"/>
                    <a:pt x="16" y="120"/>
                  </a:cubicBezTo>
                  <a:cubicBezTo>
                    <a:pt x="0" y="150"/>
                    <a:pt x="11" y="199"/>
                    <a:pt x="17" y="221"/>
                  </a:cubicBezTo>
                  <a:lnTo>
                    <a:pt x="53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6715508" y="2875952"/>
            <a:ext cx="4767175" cy="315654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535159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5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5492000" y="0"/>
            <a:ext cx="6700000" cy="6858000"/>
          </a:xfrm>
          <a:custGeom>
            <a:avLst/>
            <a:gdLst>
              <a:gd name="connsiteX0" fmla="*/ 0 w 6700000"/>
              <a:gd name="connsiteY0" fmla="*/ 0 h 6858000"/>
              <a:gd name="connsiteX1" fmla="*/ 6700000 w 6700000"/>
              <a:gd name="connsiteY1" fmla="*/ 0 h 6858000"/>
              <a:gd name="connsiteX2" fmla="*/ 6700000 w 6700000"/>
              <a:gd name="connsiteY2" fmla="*/ 6858000 h 6858000"/>
              <a:gd name="connsiteX3" fmla="*/ 2520801 w 6700000"/>
              <a:gd name="connsiteY3" fmla="*/ 6858000 h 6858000"/>
              <a:gd name="connsiteX4" fmla="*/ 2470875 w 6700000"/>
              <a:gd name="connsiteY4" fmla="*/ 6838148 h 6858000"/>
              <a:gd name="connsiteX5" fmla="*/ 2028617 w 6700000"/>
              <a:gd name="connsiteY5" fmla="*/ 6008067 h 6858000"/>
              <a:gd name="connsiteX6" fmla="*/ 1325784 w 6700000"/>
              <a:gd name="connsiteY6" fmla="*/ 4481035 h 6858000"/>
              <a:gd name="connsiteX7" fmla="*/ 704297 w 6700000"/>
              <a:gd name="connsiteY7" fmla="*/ 2801299 h 6858000"/>
              <a:gd name="connsiteX8" fmla="*/ 1091507 w 6700000"/>
              <a:gd name="connsiteY8" fmla="*/ 1654401 h 6858000"/>
              <a:gd name="connsiteX9" fmla="*/ 122 w 6700000"/>
              <a:gd name="connsiteY9" fmla="*/ 9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00000" h="6858000">
                <a:moveTo>
                  <a:pt x="0" y="0"/>
                </a:moveTo>
                <a:lnTo>
                  <a:pt x="6700000" y="0"/>
                </a:lnTo>
                <a:lnTo>
                  <a:pt x="6700000" y="6858000"/>
                </a:lnTo>
                <a:lnTo>
                  <a:pt x="2520801" y="6858000"/>
                </a:lnTo>
                <a:lnTo>
                  <a:pt x="2470875" y="6838148"/>
                </a:lnTo>
                <a:cubicBezTo>
                  <a:pt x="2264776" y="6746961"/>
                  <a:pt x="1996078" y="6527907"/>
                  <a:pt x="2028617" y="6008067"/>
                </a:cubicBezTo>
                <a:cubicBezTo>
                  <a:pt x="2080679" y="5173072"/>
                  <a:pt x="1888701" y="4965136"/>
                  <a:pt x="1325784" y="4481035"/>
                </a:cubicBezTo>
                <a:cubicBezTo>
                  <a:pt x="792152" y="4019676"/>
                  <a:pt x="463512" y="3233417"/>
                  <a:pt x="704297" y="2801299"/>
                </a:cubicBezTo>
                <a:cubicBezTo>
                  <a:pt x="909290" y="2434162"/>
                  <a:pt x="1205391" y="1959807"/>
                  <a:pt x="1091507" y="1654401"/>
                </a:cubicBezTo>
                <a:cubicBezTo>
                  <a:pt x="984740" y="1371129"/>
                  <a:pt x="140135" y="685221"/>
                  <a:pt x="122" y="91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8227" y="307975"/>
            <a:ext cx="4767174" cy="222839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338138" y="2630077"/>
            <a:ext cx="4767263" cy="373357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17652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Layout 6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 userDrawn="1"/>
        </p:nvGrpSpPr>
        <p:grpSpPr>
          <a:xfrm>
            <a:off x="10853827" y="6193971"/>
            <a:ext cx="1181470" cy="664029"/>
            <a:chOff x="9645650" y="2855913"/>
            <a:chExt cx="1497013" cy="841375"/>
          </a:xfrm>
          <a:solidFill>
            <a:schemeClr val="accent2"/>
          </a:solidFill>
        </p:grpSpPr>
        <p:sp>
          <p:nvSpPr>
            <p:cNvPr id="10" name="Freeform 5"/>
            <p:cNvSpPr>
              <a:spLocks/>
            </p:cNvSpPr>
            <p:nvPr userDrawn="1"/>
          </p:nvSpPr>
          <p:spPr bwMode="auto">
            <a:xfrm>
              <a:off x="9645650" y="3240088"/>
              <a:ext cx="611188" cy="457200"/>
            </a:xfrm>
            <a:custGeom>
              <a:avLst/>
              <a:gdLst>
                <a:gd name="T0" fmla="*/ 66 w 162"/>
                <a:gd name="T1" fmla="*/ 106 h 120"/>
                <a:gd name="T2" fmla="*/ 156 w 162"/>
                <a:gd name="T3" fmla="*/ 120 h 120"/>
                <a:gd name="T4" fmla="*/ 158 w 162"/>
                <a:gd name="T5" fmla="*/ 120 h 120"/>
                <a:gd name="T6" fmla="*/ 143 w 162"/>
                <a:gd name="T7" fmla="*/ 48 h 120"/>
                <a:gd name="T8" fmla="*/ 57 w 162"/>
                <a:gd name="T9" fmla="*/ 7 h 120"/>
                <a:gd name="T10" fmla="*/ 0 w 162"/>
                <a:gd name="T11" fmla="*/ 2 h 120"/>
                <a:gd name="T12" fmla="*/ 66 w 162"/>
                <a:gd name="T13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20">
                  <a:moveTo>
                    <a:pt x="66" y="106"/>
                  </a:moveTo>
                  <a:cubicBezTo>
                    <a:pt x="119" y="116"/>
                    <a:pt x="149" y="119"/>
                    <a:pt x="156" y="120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58" y="117"/>
                    <a:pt x="162" y="69"/>
                    <a:pt x="143" y="48"/>
                  </a:cubicBezTo>
                  <a:cubicBezTo>
                    <a:pt x="124" y="25"/>
                    <a:pt x="95" y="14"/>
                    <a:pt x="57" y="7"/>
                  </a:cubicBezTo>
                  <a:cubicBezTo>
                    <a:pt x="18" y="0"/>
                    <a:pt x="0" y="2"/>
                    <a:pt x="0" y="2"/>
                  </a:cubicBezTo>
                  <a:cubicBezTo>
                    <a:pt x="1" y="30"/>
                    <a:pt x="5" y="94"/>
                    <a:pt x="6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6"/>
            <p:cNvSpPr>
              <a:spLocks/>
            </p:cNvSpPr>
            <p:nvPr userDrawn="1"/>
          </p:nvSpPr>
          <p:spPr bwMode="auto">
            <a:xfrm>
              <a:off x="10237788" y="2855913"/>
              <a:ext cx="904875" cy="841375"/>
            </a:xfrm>
            <a:custGeom>
              <a:avLst/>
              <a:gdLst>
                <a:gd name="T0" fmla="*/ 53 w 239"/>
                <a:gd name="T1" fmla="*/ 221 h 221"/>
                <a:gd name="T2" fmla="*/ 152 w 239"/>
                <a:gd name="T3" fmla="*/ 179 h 221"/>
                <a:gd name="T4" fmla="*/ 213 w 239"/>
                <a:gd name="T5" fmla="*/ 0 h 221"/>
                <a:gd name="T6" fmla="*/ 130 w 239"/>
                <a:gd name="T7" fmla="*/ 27 h 221"/>
                <a:gd name="T8" fmla="*/ 16 w 239"/>
                <a:gd name="T9" fmla="*/ 120 h 221"/>
                <a:gd name="T10" fmla="*/ 17 w 239"/>
                <a:gd name="T11" fmla="*/ 221 h 221"/>
                <a:gd name="T12" fmla="*/ 53 w 239"/>
                <a:gd name="T1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21">
                  <a:moveTo>
                    <a:pt x="53" y="221"/>
                  </a:moveTo>
                  <a:cubicBezTo>
                    <a:pt x="75" y="212"/>
                    <a:pt x="108" y="199"/>
                    <a:pt x="152" y="179"/>
                  </a:cubicBezTo>
                  <a:cubicBezTo>
                    <a:pt x="239" y="139"/>
                    <a:pt x="222" y="42"/>
                    <a:pt x="213" y="0"/>
                  </a:cubicBezTo>
                  <a:cubicBezTo>
                    <a:pt x="213" y="0"/>
                    <a:pt x="185" y="3"/>
                    <a:pt x="130" y="27"/>
                  </a:cubicBezTo>
                  <a:cubicBezTo>
                    <a:pt x="76" y="51"/>
                    <a:pt x="37" y="79"/>
                    <a:pt x="16" y="120"/>
                  </a:cubicBezTo>
                  <a:cubicBezTo>
                    <a:pt x="0" y="150"/>
                    <a:pt x="11" y="199"/>
                    <a:pt x="17" y="221"/>
                  </a:cubicBezTo>
                  <a:lnTo>
                    <a:pt x="53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9099096" y="6363649"/>
            <a:ext cx="2743200" cy="365125"/>
          </a:xfrm>
        </p:spPr>
        <p:txBody>
          <a:bodyPr/>
          <a:lstStyle>
            <a:lvl1pPr>
              <a:defRPr b="0">
                <a:solidFill>
                  <a:schemeClr val="bg1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715509" y="514037"/>
            <a:ext cx="4767174" cy="2228396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1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912430" cy="6858000"/>
          </a:xfrm>
          <a:custGeom>
            <a:avLst/>
            <a:gdLst>
              <a:gd name="connsiteX0" fmla="*/ 0 w 6912430"/>
              <a:gd name="connsiteY0" fmla="*/ 0 h 6858000"/>
              <a:gd name="connsiteX1" fmla="*/ 4392548 w 6912430"/>
              <a:gd name="connsiteY1" fmla="*/ 0 h 6858000"/>
              <a:gd name="connsiteX2" fmla="*/ 4392670 w 6912430"/>
              <a:gd name="connsiteY2" fmla="*/ 918 h 6858000"/>
              <a:gd name="connsiteX3" fmla="*/ 5484055 w 6912430"/>
              <a:gd name="connsiteY3" fmla="*/ 1654400 h 6858000"/>
              <a:gd name="connsiteX4" fmla="*/ 5096844 w 6912430"/>
              <a:gd name="connsiteY4" fmla="*/ 2801298 h 6858000"/>
              <a:gd name="connsiteX5" fmla="*/ 5718332 w 6912430"/>
              <a:gd name="connsiteY5" fmla="*/ 4481034 h 6858000"/>
              <a:gd name="connsiteX6" fmla="*/ 6421164 w 6912430"/>
              <a:gd name="connsiteY6" fmla="*/ 6008066 h 6858000"/>
              <a:gd name="connsiteX7" fmla="*/ 6863422 w 6912430"/>
              <a:gd name="connsiteY7" fmla="*/ 6838147 h 6858000"/>
              <a:gd name="connsiteX8" fmla="*/ 6912430 w 6912430"/>
              <a:gd name="connsiteY8" fmla="*/ 6857634 h 6858000"/>
              <a:gd name="connsiteX9" fmla="*/ 6912430 w 6912430"/>
              <a:gd name="connsiteY9" fmla="*/ 6858000 h 6858000"/>
              <a:gd name="connsiteX10" fmla="*/ 0 w 6912430"/>
              <a:gd name="connsiteY1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6912430" h="6858000">
                <a:moveTo>
                  <a:pt x="0" y="0"/>
                </a:moveTo>
                <a:lnTo>
                  <a:pt x="4392548" y="0"/>
                </a:lnTo>
                <a:lnTo>
                  <a:pt x="4392670" y="918"/>
                </a:lnTo>
                <a:cubicBezTo>
                  <a:pt x="4532682" y="685220"/>
                  <a:pt x="5377288" y="1371128"/>
                  <a:pt x="5484055" y="1654400"/>
                </a:cubicBezTo>
                <a:cubicBezTo>
                  <a:pt x="5597939" y="1959806"/>
                  <a:pt x="5301838" y="2434161"/>
                  <a:pt x="5096844" y="2801298"/>
                </a:cubicBezTo>
                <a:cubicBezTo>
                  <a:pt x="4856059" y="3233416"/>
                  <a:pt x="5184700" y="4019675"/>
                  <a:pt x="5718332" y="4481034"/>
                </a:cubicBezTo>
                <a:cubicBezTo>
                  <a:pt x="6281248" y="4965135"/>
                  <a:pt x="6473226" y="5173071"/>
                  <a:pt x="6421164" y="6008066"/>
                </a:cubicBezTo>
                <a:cubicBezTo>
                  <a:pt x="6388625" y="6527906"/>
                  <a:pt x="6657323" y="6746960"/>
                  <a:pt x="6863422" y="6838147"/>
                </a:cubicBezTo>
                <a:lnTo>
                  <a:pt x="6912430" y="6857634"/>
                </a:lnTo>
                <a:lnTo>
                  <a:pt x="691243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Text Placeholder 29"/>
          <p:cNvSpPr>
            <a:spLocks noGrp="1"/>
          </p:cNvSpPr>
          <p:nvPr>
            <p:ph type="body" sz="quarter" idx="13"/>
          </p:nvPr>
        </p:nvSpPr>
        <p:spPr>
          <a:xfrm>
            <a:off x="6715508" y="2742432"/>
            <a:ext cx="4767175" cy="3290067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  <a:lvl2pPr marL="4572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2pPr>
            <a:lvl3pPr marL="9144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658178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accent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2"/>
                </a:solidFill>
              </a:defRPr>
            </a:lvl1pPr>
          </a:lstStyle>
          <a:p>
            <a:fld id="{4F70B31A-3BA0-4A77-87A1-74F3937FF998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7397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8" r:id="rId2"/>
    <p:sldLayoutId id="2147483659" r:id="rId3"/>
    <p:sldLayoutId id="2147483654" r:id="rId4"/>
    <p:sldLayoutId id="2147483663" r:id="rId5"/>
    <p:sldLayoutId id="2147483660" r:id="rId6"/>
    <p:sldLayoutId id="2147483662" r:id="rId7"/>
    <p:sldLayoutId id="2147483661" r:id="rId8"/>
    <p:sldLayoutId id="2147483664" r:id="rId9"/>
    <p:sldLayoutId id="2147483665" r:id="rId10"/>
    <p:sldLayoutId id="2147483655" r:id="rId11"/>
    <p:sldLayoutId id="2147483657" r:id="rId1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2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2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chart" Target="../charts/chart10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16.png"/><Relationship Id="rId12" Type="http://schemas.openxmlformats.org/officeDocument/2006/relationships/image" Target="../media/image21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png"/><Relationship Id="rId11" Type="http://schemas.openxmlformats.org/officeDocument/2006/relationships/image" Target="../media/image20.jpeg"/><Relationship Id="rId5" Type="http://schemas.openxmlformats.org/officeDocument/2006/relationships/image" Target="../media/image15.png"/><Relationship Id="rId10" Type="http://schemas.openxmlformats.org/officeDocument/2006/relationships/image" Target="../media/image19.jpeg"/><Relationship Id="rId4" Type="http://schemas.openxmlformats.org/officeDocument/2006/relationships/oleObject" Target="../embeddings/oleObject1.bin"/><Relationship Id="rId9" Type="http://schemas.openxmlformats.org/officeDocument/2006/relationships/image" Target="../media/image1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openxmlformats.org/officeDocument/2006/relationships/image" Target="../media/image23.emf"/><Relationship Id="rId4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16.xml"/><Relationship Id="rId7" Type="http://schemas.openxmlformats.org/officeDocument/2006/relationships/oleObject" Target="../embeddings/oleObject2.bin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3.emf"/><Relationship Id="rId5" Type="http://schemas.openxmlformats.org/officeDocument/2006/relationships/image" Target="../media/image28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3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3.emf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emf"/><Relationship Id="rId5" Type="http://schemas.openxmlformats.org/officeDocument/2006/relationships/image" Target="../media/image20.jpe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6604921" cy="6858000"/>
            <a:chOff x="4763" y="-1587"/>
            <a:chExt cx="2112963" cy="2193925"/>
          </a:xfrm>
          <a:solidFill>
            <a:schemeClr val="accent1"/>
          </a:solidFill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725488" y="1414463"/>
              <a:ext cx="1276350" cy="723900"/>
            </a:xfrm>
            <a:custGeom>
              <a:avLst/>
              <a:gdLst>
                <a:gd name="T0" fmla="*/ 177 w 338"/>
                <a:gd name="T1" fmla="*/ 171 h 192"/>
                <a:gd name="T2" fmla="*/ 338 w 338"/>
                <a:gd name="T3" fmla="*/ 134 h 192"/>
                <a:gd name="T4" fmla="*/ 266 w 338"/>
                <a:gd name="T5" fmla="*/ 24 h 192"/>
                <a:gd name="T6" fmla="*/ 96 w 338"/>
                <a:gd name="T7" fmla="*/ 14 h 192"/>
                <a:gd name="T8" fmla="*/ 0 w 338"/>
                <a:gd name="T9" fmla="*/ 43 h 192"/>
                <a:gd name="T10" fmla="*/ 177 w 338"/>
                <a:gd name="T11" fmla="*/ 171 h 1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38" h="192">
                  <a:moveTo>
                    <a:pt x="177" y="171"/>
                  </a:moveTo>
                  <a:cubicBezTo>
                    <a:pt x="286" y="151"/>
                    <a:pt x="338" y="134"/>
                    <a:pt x="338" y="134"/>
                  </a:cubicBezTo>
                  <a:cubicBezTo>
                    <a:pt x="338" y="134"/>
                    <a:pt x="313" y="49"/>
                    <a:pt x="266" y="24"/>
                  </a:cubicBezTo>
                  <a:cubicBezTo>
                    <a:pt x="219" y="0"/>
                    <a:pt x="164" y="0"/>
                    <a:pt x="96" y="14"/>
                  </a:cubicBezTo>
                  <a:cubicBezTo>
                    <a:pt x="28" y="28"/>
                    <a:pt x="0" y="43"/>
                    <a:pt x="0" y="43"/>
                  </a:cubicBezTo>
                  <a:cubicBezTo>
                    <a:pt x="20" y="89"/>
                    <a:pt x="68" y="192"/>
                    <a:pt x="177" y="17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6" name="Freeform 6"/>
            <p:cNvSpPr>
              <a:spLocks/>
            </p:cNvSpPr>
            <p:nvPr/>
          </p:nvSpPr>
          <p:spPr bwMode="auto">
            <a:xfrm>
              <a:off x="4763" y="1038226"/>
              <a:ext cx="563563" cy="603250"/>
            </a:xfrm>
            <a:custGeom>
              <a:avLst/>
              <a:gdLst>
                <a:gd name="T0" fmla="*/ 0 w 149"/>
                <a:gd name="T1" fmla="*/ 13 h 160"/>
                <a:gd name="T2" fmla="*/ 0 w 149"/>
                <a:gd name="T3" fmla="*/ 160 h 160"/>
                <a:gd name="T4" fmla="*/ 65 w 149"/>
                <a:gd name="T5" fmla="*/ 152 h 160"/>
                <a:gd name="T6" fmla="*/ 149 w 149"/>
                <a:gd name="T7" fmla="*/ 127 h 160"/>
                <a:gd name="T8" fmla="*/ 0 w 149"/>
                <a:gd name="T9" fmla="*/ 13 h 1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9" h="160">
                  <a:moveTo>
                    <a:pt x="0" y="13"/>
                  </a:moveTo>
                  <a:cubicBezTo>
                    <a:pt x="0" y="160"/>
                    <a:pt x="0" y="160"/>
                    <a:pt x="0" y="160"/>
                  </a:cubicBezTo>
                  <a:cubicBezTo>
                    <a:pt x="20" y="160"/>
                    <a:pt x="42" y="157"/>
                    <a:pt x="65" y="152"/>
                  </a:cubicBezTo>
                  <a:cubicBezTo>
                    <a:pt x="124" y="140"/>
                    <a:pt x="149" y="127"/>
                    <a:pt x="149" y="127"/>
                  </a:cubicBezTo>
                  <a:cubicBezTo>
                    <a:pt x="132" y="87"/>
                    <a:pt x="91" y="0"/>
                    <a:pt x="0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4763" y="-1587"/>
              <a:ext cx="2112963" cy="2193925"/>
            </a:xfrm>
            <a:custGeom>
              <a:avLst/>
              <a:gdLst>
                <a:gd name="T0" fmla="*/ 515 w 560"/>
                <a:gd name="T1" fmla="*/ 0 h 582"/>
                <a:gd name="T2" fmla="*/ 369 w 560"/>
                <a:gd name="T3" fmla="*/ 48 h 582"/>
                <a:gd name="T4" fmla="*/ 164 w 560"/>
                <a:gd name="T5" fmla="*/ 210 h 582"/>
                <a:gd name="T6" fmla="*/ 167 w 560"/>
                <a:gd name="T7" fmla="*/ 401 h 582"/>
                <a:gd name="T8" fmla="*/ 0 w 560"/>
                <a:gd name="T9" fmla="*/ 515 h 582"/>
                <a:gd name="T10" fmla="*/ 0 w 560"/>
                <a:gd name="T11" fmla="*/ 582 h 582"/>
                <a:gd name="T12" fmla="*/ 184 w 560"/>
                <a:gd name="T13" fmla="*/ 406 h 582"/>
                <a:gd name="T14" fmla="*/ 404 w 560"/>
                <a:gd name="T15" fmla="*/ 317 h 582"/>
                <a:gd name="T16" fmla="*/ 515 w 560"/>
                <a:gd name="T17" fmla="*/ 0 h 5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60" h="582">
                  <a:moveTo>
                    <a:pt x="515" y="0"/>
                  </a:moveTo>
                  <a:cubicBezTo>
                    <a:pt x="515" y="0"/>
                    <a:pt x="466" y="7"/>
                    <a:pt x="369" y="48"/>
                  </a:cubicBezTo>
                  <a:cubicBezTo>
                    <a:pt x="271" y="90"/>
                    <a:pt x="201" y="138"/>
                    <a:pt x="164" y="210"/>
                  </a:cubicBezTo>
                  <a:cubicBezTo>
                    <a:pt x="132" y="270"/>
                    <a:pt x="157" y="370"/>
                    <a:pt x="167" y="401"/>
                  </a:cubicBezTo>
                  <a:cubicBezTo>
                    <a:pt x="150" y="456"/>
                    <a:pt x="56" y="498"/>
                    <a:pt x="0" y="515"/>
                  </a:cubicBezTo>
                  <a:cubicBezTo>
                    <a:pt x="0" y="582"/>
                    <a:pt x="0" y="582"/>
                    <a:pt x="0" y="582"/>
                  </a:cubicBezTo>
                  <a:cubicBezTo>
                    <a:pt x="66" y="550"/>
                    <a:pt x="164" y="467"/>
                    <a:pt x="184" y="406"/>
                  </a:cubicBezTo>
                  <a:cubicBezTo>
                    <a:pt x="214" y="396"/>
                    <a:pt x="288" y="369"/>
                    <a:pt x="404" y="317"/>
                  </a:cubicBezTo>
                  <a:cubicBezTo>
                    <a:pt x="560" y="248"/>
                    <a:pt x="531" y="75"/>
                    <a:pt x="51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9338760" y="115799"/>
            <a:ext cx="2747481" cy="1016957"/>
            <a:chOff x="327025" y="1751013"/>
            <a:chExt cx="2573338" cy="952500"/>
          </a:xfrm>
          <a:solidFill>
            <a:schemeClr val="bg1"/>
          </a:solidFill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525588" y="1989138"/>
              <a:ext cx="168275" cy="444500"/>
            </a:xfrm>
            <a:custGeom>
              <a:avLst/>
              <a:gdLst>
                <a:gd name="T0" fmla="*/ 14 w 45"/>
                <a:gd name="T1" fmla="*/ 6 h 117"/>
                <a:gd name="T2" fmla="*/ 20 w 45"/>
                <a:gd name="T3" fmla="*/ 0 h 117"/>
                <a:gd name="T4" fmla="*/ 26 w 45"/>
                <a:gd name="T5" fmla="*/ 6 h 117"/>
                <a:gd name="T6" fmla="*/ 26 w 45"/>
                <a:gd name="T7" fmla="*/ 27 h 117"/>
                <a:gd name="T8" fmla="*/ 39 w 45"/>
                <a:gd name="T9" fmla="*/ 27 h 117"/>
                <a:gd name="T10" fmla="*/ 45 w 45"/>
                <a:gd name="T11" fmla="*/ 32 h 117"/>
                <a:gd name="T12" fmla="*/ 39 w 45"/>
                <a:gd name="T13" fmla="*/ 38 h 117"/>
                <a:gd name="T14" fmla="*/ 26 w 45"/>
                <a:gd name="T15" fmla="*/ 38 h 117"/>
                <a:gd name="T16" fmla="*/ 26 w 45"/>
                <a:gd name="T17" fmla="*/ 92 h 117"/>
                <a:gd name="T18" fmla="*/ 38 w 45"/>
                <a:gd name="T19" fmla="*/ 105 h 117"/>
                <a:gd name="T20" fmla="*/ 44 w 45"/>
                <a:gd name="T21" fmla="*/ 111 h 117"/>
                <a:gd name="T22" fmla="*/ 38 w 45"/>
                <a:gd name="T23" fmla="*/ 117 h 117"/>
                <a:gd name="T24" fmla="*/ 14 w 45"/>
                <a:gd name="T25" fmla="*/ 92 h 117"/>
                <a:gd name="T26" fmla="*/ 14 w 45"/>
                <a:gd name="T27" fmla="*/ 38 h 117"/>
                <a:gd name="T28" fmla="*/ 6 w 45"/>
                <a:gd name="T29" fmla="*/ 38 h 117"/>
                <a:gd name="T30" fmla="*/ 0 w 45"/>
                <a:gd name="T31" fmla="*/ 32 h 117"/>
                <a:gd name="T32" fmla="*/ 6 w 45"/>
                <a:gd name="T33" fmla="*/ 27 h 117"/>
                <a:gd name="T34" fmla="*/ 14 w 45"/>
                <a:gd name="T35" fmla="*/ 27 h 117"/>
                <a:gd name="T36" fmla="*/ 14 w 45"/>
                <a:gd name="T37" fmla="*/ 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17">
                  <a:moveTo>
                    <a:pt x="14" y="6"/>
                  </a:moveTo>
                  <a:cubicBezTo>
                    <a:pt x="14" y="3"/>
                    <a:pt x="17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2" y="27"/>
                    <a:pt x="45" y="29"/>
                    <a:pt x="45" y="32"/>
                  </a:cubicBezTo>
                  <a:cubicBezTo>
                    <a:pt x="45" y="36"/>
                    <a:pt x="42" y="38"/>
                    <a:pt x="39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101"/>
                    <a:pt x="31" y="105"/>
                    <a:pt x="38" y="105"/>
                  </a:cubicBezTo>
                  <a:cubicBezTo>
                    <a:pt x="41" y="105"/>
                    <a:pt x="44" y="108"/>
                    <a:pt x="44" y="111"/>
                  </a:cubicBezTo>
                  <a:cubicBezTo>
                    <a:pt x="44" y="114"/>
                    <a:pt x="41" y="117"/>
                    <a:pt x="38" y="117"/>
                  </a:cubicBezTo>
                  <a:cubicBezTo>
                    <a:pt x="22" y="117"/>
                    <a:pt x="14" y="107"/>
                    <a:pt x="14" y="9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3" y="38"/>
                    <a:pt x="0" y="36"/>
                    <a:pt x="0" y="32"/>
                  </a:cubicBezTo>
                  <a:cubicBezTo>
                    <a:pt x="0" y="29"/>
                    <a:pt x="3" y="27"/>
                    <a:pt x="6" y="27"/>
                  </a:cubicBezTo>
                  <a:cubicBezTo>
                    <a:pt x="14" y="27"/>
                    <a:pt x="14" y="27"/>
                    <a:pt x="14" y="27"/>
                  </a:cubicBezTo>
                  <a:lnTo>
                    <a:pt x="1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" name="Freeform 6"/>
            <p:cNvSpPr>
              <a:spLocks/>
            </p:cNvSpPr>
            <p:nvPr/>
          </p:nvSpPr>
          <p:spPr bwMode="auto">
            <a:xfrm>
              <a:off x="1743075" y="2081213"/>
              <a:ext cx="173038" cy="352425"/>
            </a:xfrm>
            <a:custGeom>
              <a:avLst/>
              <a:gdLst>
                <a:gd name="T0" fmla="*/ 13 w 46"/>
                <a:gd name="T1" fmla="*/ 16 h 93"/>
                <a:gd name="T2" fmla="*/ 40 w 46"/>
                <a:gd name="T3" fmla="*/ 0 h 93"/>
                <a:gd name="T4" fmla="*/ 46 w 46"/>
                <a:gd name="T5" fmla="*/ 6 h 93"/>
                <a:gd name="T6" fmla="*/ 40 w 46"/>
                <a:gd name="T7" fmla="*/ 12 h 93"/>
                <a:gd name="T8" fmla="*/ 13 w 46"/>
                <a:gd name="T9" fmla="*/ 43 h 93"/>
                <a:gd name="T10" fmla="*/ 13 w 46"/>
                <a:gd name="T11" fmla="*/ 87 h 93"/>
                <a:gd name="T12" fmla="*/ 7 w 46"/>
                <a:gd name="T13" fmla="*/ 93 h 93"/>
                <a:gd name="T14" fmla="*/ 0 w 46"/>
                <a:gd name="T15" fmla="*/ 87 h 93"/>
                <a:gd name="T16" fmla="*/ 0 w 46"/>
                <a:gd name="T17" fmla="*/ 7 h 93"/>
                <a:gd name="T18" fmla="*/ 7 w 46"/>
                <a:gd name="T19" fmla="*/ 1 h 93"/>
                <a:gd name="T20" fmla="*/ 13 w 46"/>
                <a:gd name="T21" fmla="*/ 7 h 93"/>
                <a:gd name="T22" fmla="*/ 13 w 46"/>
                <a:gd name="T23" fmla="*/ 1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93">
                  <a:moveTo>
                    <a:pt x="13" y="16"/>
                  </a:moveTo>
                  <a:cubicBezTo>
                    <a:pt x="17" y="7"/>
                    <a:pt x="27" y="0"/>
                    <a:pt x="40" y="0"/>
                  </a:cubicBezTo>
                  <a:cubicBezTo>
                    <a:pt x="44" y="0"/>
                    <a:pt x="46" y="3"/>
                    <a:pt x="46" y="6"/>
                  </a:cubicBezTo>
                  <a:cubicBezTo>
                    <a:pt x="46" y="10"/>
                    <a:pt x="44" y="12"/>
                    <a:pt x="40" y="12"/>
                  </a:cubicBezTo>
                  <a:cubicBezTo>
                    <a:pt x="22" y="12"/>
                    <a:pt x="13" y="25"/>
                    <a:pt x="13" y="43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90"/>
                    <a:pt x="10" y="93"/>
                    <a:pt x="7" y="93"/>
                  </a:cubicBezTo>
                  <a:cubicBezTo>
                    <a:pt x="3" y="93"/>
                    <a:pt x="0" y="90"/>
                    <a:pt x="0" y="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1"/>
                    <a:pt x="7" y="1"/>
                  </a:cubicBezTo>
                  <a:cubicBezTo>
                    <a:pt x="10" y="1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2" name="Freeform 7"/>
            <p:cNvSpPr>
              <a:spLocks noEditPoints="1"/>
            </p:cNvSpPr>
            <p:nvPr/>
          </p:nvSpPr>
          <p:spPr bwMode="auto">
            <a:xfrm>
              <a:off x="1924050" y="2081213"/>
              <a:ext cx="279400" cy="355600"/>
            </a:xfrm>
            <a:custGeom>
              <a:avLst/>
              <a:gdLst>
                <a:gd name="T0" fmla="*/ 16 w 74"/>
                <a:gd name="T1" fmla="*/ 22 h 94"/>
                <a:gd name="T2" fmla="*/ 11 w 74"/>
                <a:gd name="T3" fmla="*/ 24 h 94"/>
                <a:gd name="T4" fmla="*/ 5 w 74"/>
                <a:gd name="T5" fmla="*/ 19 h 94"/>
                <a:gd name="T6" fmla="*/ 6 w 74"/>
                <a:gd name="T7" fmla="*/ 15 h 94"/>
                <a:gd name="T8" fmla="*/ 39 w 74"/>
                <a:gd name="T9" fmla="*/ 0 h 94"/>
                <a:gd name="T10" fmla="*/ 74 w 74"/>
                <a:gd name="T11" fmla="*/ 33 h 94"/>
                <a:gd name="T12" fmla="*/ 74 w 74"/>
                <a:gd name="T13" fmla="*/ 87 h 94"/>
                <a:gd name="T14" fmla="*/ 68 w 74"/>
                <a:gd name="T15" fmla="*/ 93 h 94"/>
                <a:gd name="T16" fmla="*/ 62 w 74"/>
                <a:gd name="T17" fmla="*/ 87 h 94"/>
                <a:gd name="T18" fmla="*/ 62 w 74"/>
                <a:gd name="T19" fmla="*/ 80 h 94"/>
                <a:gd name="T20" fmla="*/ 34 w 74"/>
                <a:gd name="T21" fmla="*/ 94 h 94"/>
                <a:gd name="T22" fmla="*/ 0 w 74"/>
                <a:gd name="T23" fmla="*/ 66 h 94"/>
                <a:gd name="T24" fmla="*/ 34 w 74"/>
                <a:gd name="T25" fmla="*/ 38 h 94"/>
                <a:gd name="T26" fmla="*/ 62 w 74"/>
                <a:gd name="T27" fmla="*/ 38 h 94"/>
                <a:gd name="T28" fmla="*/ 62 w 74"/>
                <a:gd name="T29" fmla="*/ 33 h 94"/>
                <a:gd name="T30" fmla="*/ 39 w 74"/>
                <a:gd name="T31" fmla="*/ 12 h 94"/>
                <a:gd name="T32" fmla="*/ 16 w 74"/>
                <a:gd name="T33" fmla="*/ 22 h 94"/>
                <a:gd name="T34" fmla="*/ 62 w 74"/>
                <a:gd name="T35" fmla="*/ 58 h 94"/>
                <a:gd name="T36" fmla="*/ 62 w 74"/>
                <a:gd name="T37" fmla="*/ 49 h 94"/>
                <a:gd name="T38" fmla="*/ 34 w 74"/>
                <a:gd name="T39" fmla="*/ 49 h 94"/>
                <a:gd name="T40" fmla="*/ 13 w 74"/>
                <a:gd name="T41" fmla="*/ 66 h 94"/>
                <a:gd name="T42" fmla="*/ 35 w 74"/>
                <a:gd name="T43" fmla="*/ 83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16" y="22"/>
                  </a:moveTo>
                  <a:cubicBezTo>
                    <a:pt x="14" y="24"/>
                    <a:pt x="13" y="24"/>
                    <a:pt x="11" y="24"/>
                  </a:cubicBezTo>
                  <a:cubicBezTo>
                    <a:pt x="8" y="24"/>
                    <a:pt x="5" y="22"/>
                    <a:pt x="5" y="19"/>
                  </a:cubicBezTo>
                  <a:cubicBezTo>
                    <a:pt x="5" y="17"/>
                    <a:pt x="6" y="16"/>
                    <a:pt x="6" y="15"/>
                  </a:cubicBezTo>
                  <a:cubicBezTo>
                    <a:pt x="12" y="7"/>
                    <a:pt x="22" y="0"/>
                    <a:pt x="39" y="0"/>
                  </a:cubicBezTo>
                  <a:cubicBezTo>
                    <a:pt x="61" y="0"/>
                    <a:pt x="74" y="13"/>
                    <a:pt x="74" y="3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90"/>
                    <a:pt x="71" y="93"/>
                    <a:pt x="68" y="93"/>
                  </a:cubicBezTo>
                  <a:cubicBezTo>
                    <a:pt x="65" y="93"/>
                    <a:pt x="62" y="90"/>
                    <a:pt x="62" y="87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57" y="89"/>
                    <a:pt x="46" y="94"/>
                    <a:pt x="34" y="94"/>
                  </a:cubicBezTo>
                  <a:cubicBezTo>
                    <a:pt x="13" y="94"/>
                    <a:pt x="0" y="84"/>
                    <a:pt x="0" y="66"/>
                  </a:cubicBezTo>
                  <a:cubicBezTo>
                    <a:pt x="0" y="49"/>
                    <a:pt x="13" y="38"/>
                    <a:pt x="34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20"/>
                    <a:pt x="53" y="12"/>
                    <a:pt x="39" y="12"/>
                  </a:cubicBezTo>
                  <a:cubicBezTo>
                    <a:pt x="28" y="12"/>
                    <a:pt x="22" y="15"/>
                    <a:pt x="16" y="22"/>
                  </a:cubicBezTo>
                  <a:moveTo>
                    <a:pt x="62" y="58"/>
                  </a:moveTo>
                  <a:cubicBezTo>
                    <a:pt x="62" y="49"/>
                    <a:pt x="62" y="49"/>
                    <a:pt x="6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22" y="49"/>
                    <a:pt x="13" y="55"/>
                    <a:pt x="13" y="66"/>
                  </a:cubicBezTo>
                  <a:cubicBezTo>
                    <a:pt x="13" y="76"/>
                    <a:pt x="20" y="83"/>
                    <a:pt x="35" y="83"/>
                  </a:cubicBezTo>
                  <a:cubicBezTo>
                    <a:pt x="49" y="83"/>
                    <a:pt x="62" y="74"/>
                    <a:pt x="62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3" name="Freeform 8"/>
            <p:cNvSpPr>
              <a:spLocks noEditPoints="1"/>
            </p:cNvSpPr>
            <p:nvPr/>
          </p:nvSpPr>
          <p:spPr bwMode="auto">
            <a:xfrm>
              <a:off x="2251075" y="1898650"/>
              <a:ext cx="295275" cy="538162"/>
            </a:xfrm>
            <a:custGeom>
              <a:avLst/>
              <a:gdLst>
                <a:gd name="T0" fmla="*/ 66 w 78"/>
                <a:gd name="T1" fmla="*/ 61 h 142"/>
                <a:gd name="T2" fmla="*/ 66 w 78"/>
                <a:gd name="T3" fmla="*/ 6 h 142"/>
                <a:gd name="T4" fmla="*/ 72 w 78"/>
                <a:gd name="T5" fmla="*/ 0 h 142"/>
                <a:gd name="T6" fmla="*/ 78 w 78"/>
                <a:gd name="T7" fmla="*/ 6 h 142"/>
                <a:gd name="T8" fmla="*/ 78 w 78"/>
                <a:gd name="T9" fmla="*/ 103 h 142"/>
                <a:gd name="T10" fmla="*/ 40 w 78"/>
                <a:gd name="T11" fmla="*/ 142 h 142"/>
                <a:gd name="T12" fmla="*/ 0 w 78"/>
                <a:gd name="T13" fmla="*/ 95 h 142"/>
                <a:gd name="T14" fmla="*/ 39 w 78"/>
                <a:gd name="T15" fmla="*/ 48 h 142"/>
                <a:gd name="T16" fmla="*/ 66 w 78"/>
                <a:gd name="T17" fmla="*/ 61 h 142"/>
                <a:gd name="T18" fmla="*/ 66 w 78"/>
                <a:gd name="T19" fmla="*/ 76 h 142"/>
                <a:gd name="T20" fmla="*/ 40 w 78"/>
                <a:gd name="T21" fmla="*/ 59 h 142"/>
                <a:gd name="T22" fmla="*/ 12 w 78"/>
                <a:gd name="T23" fmla="*/ 95 h 142"/>
                <a:gd name="T24" fmla="*/ 40 w 78"/>
                <a:gd name="T25" fmla="*/ 131 h 142"/>
                <a:gd name="T26" fmla="*/ 66 w 78"/>
                <a:gd name="T27" fmla="*/ 103 h 142"/>
                <a:gd name="T28" fmla="*/ 66 w 78"/>
                <a:gd name="T2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42">
                  <a:moveTo>
                    <a:pt x="66" y="61"/>
                  </a:moveTo>
                  <a:cubicBezTo>
                    <a:pt x="66" y="6"/>
                    <a:pt x="66" y="6"/>
                    <a:pt x="66" y="6"/>
                  </a:cubicBezTo>
                  <a:cubicBezTo>
                    <a:pt x="66" y="3"/>
                    <a:pt x="68" y="0"/>
                    <a:pt x="72" y="0"/>
                  </a:cubicBezTo>
                  <a:cubicBezTo>
                    <a:pt x="75" y="0"/>
                    <a:pt x="78" y="3"/>
                    <a:pt x="78" y="6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29"/>
                    <a:pt x="62" y="142"/>
                    <a:pt x="40" y="142"/>
                  </a:cubicBezTo>
                  <a:cubicBezTo>
                    <a:pt x="15" y="142"/>
                    <a:pt x="0" y="127"/>
                    <a:pt x="0" y="95"/>
                  </a:cubicBezTo>
                  <a:cubicBezTo>
                    <a:pt x="0" y="63"/>
                    <a:pt x="14" y="48"/>
                    <a:pt x="39" y="48"/>
                  </a:cubicBezTo>
                  <a:cubicBezTo>
                    <a:pt x="52" y="48"/>
                    <a:pt x="61" y="54"/>
                    <a:pt x="66" y="61"/>
                  </a:cubicBezTo>
                  <a:moveTo>
                    <a:pt x="66" y="76"/>
                  </a:moveTo>
                  <a:cubicBezTo>
                    <a:pt x="66" y="76"/>
                    <a:pt x="58" y="59"/>
                    <a:pt x="40" y="59"/>
                  </a:cubicBezTo>
                  <a:cubicBezTo>
                    <a:pt x="22" y="59"/>
                    <a:pt x="12" y="71"/>
                    <a:pt x="12" y="95"/>
                  </a:cubicBezTo>
                  <a:cubicBezTo>
                    <a:pt x="12" y="119"/>
                    <a:pt x="22" y="131"/>
                    <a:pt x="40" y="131"/>
                  </a:cubicBezTo>
                  <a:cubicBezTo>
                    <a:pt x="55" y="131"/>
                    <a:pt x="66" y="122"/>
                    <a:pt x="66" y="103"/>
                  </a:cubicBezTo>
                  <a:lnTo>
                    <a:pt x="6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9"/>
            <p:cNvSpPr>
              <a:spLocks noEditPoints="1"/>
            </p:cNvSpPr>
            <p:nvPr/>
          </p:nvSpPr>
          <p:spPr bwMode="auto">
            <a:xfrm>
              <a:off x="2601913" y="2081213"/>
              <a:ext cx="293688" cy="355600"/>
            </a:xfrm>
            <a:custGeom>
              <a:avLst/>
              <a:gdLst>
                <a:gd name="T0" fmla="*/ 40 w 78"/>
                <a:gd name="T1" fmla="*/ 0 h 94"/>
                <a:gd name="T2" fmla="*/ 78 w 78"/>
                <a:gd name="T3" fmla="*/ 38 h 94"/>
                <a:gd name="T4" fmla="*/ 70 w 78"/>
                <a:gd name="T5" fmla="*/ 51 h 94"/>
                <a:gd name="T6" fmla="*/ 13 w 78"/>
                <a:gd name="T7" fmla="*/ 51 h 94"/>
                <a:gd name="T8" fmla="*/ 42 w 78"/>
                <a:gd name="T9" fmla="*/ 82 h 94"/>
                <a:gd name="T10" fmla="*/ 66 w 78"/>
                <a:gd name="T11" fmla="*/ 74 h 94"/>
                <a:gd name="T12" fmla="*/ 69 w 78"/>
                <a:gd name="T13" fmla="*/ 73 h 94"/>
                <a:gd name="T14" fmla="*/ 75 w 78"/>
                <a:gd name="T15" fmla="*/ 79 h 94"/>
                <a:gd name="T16" fmla="*/ 73 w 78"/>
                <a:gd name="T17" fmla="*/ 83 h 94"/>
                <a:gd name="T18" fmla="*/ 42 w 78"/>
                <a:gd name="T19" fmla="*/ 94 h 94"/>
                <a:gd name="T20" fmla="*/ 0 w 78"/>
                <a:gd name="T21" fmla="*/ 47 h 94"/>
                <a:gd name="T22" fmla="*/ 40 w 78"/>
                <a:gd name="T23" fmla="*/ 0 h 94"/>
                <a:gd name="T24" fmla="*/ 40 w 78"/>
                <a:gd name="T25" fmla="*/ 11 h 94"/>
                <a:gd name="T26" fmla="*/ 13 w 78"/>
                <a:gd name="T27" fmla="*/ 40 h 94"/>
                <a:gd name="T28" fmla="*/ 65 w 78"/>
                <a:gd name="T29" fmla="*/ 40 h 94"/>
                <a:gd name="T30" fmla="*/ 40 w 78"/>
                <a:gd name="T31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94">
                  <a:moveTo>
                    <a:pt x="40" y="0"/>
                  </a:moveTo>
                  <a:cubicBezTo>
                    <a:pt x="71" y="0"/>
                    <a:pt x="78" y="25"/>
                    <a:pt x="78" y="38"/>
                  </a:cubicBezTo>
                  <a:cubicBezTo>
                    <a:pt x="78" y="44"/>
                    <a:pt x="78" y="51"/>
                    <a:pt x="70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70"/>
                    <a:pt x="24" y="82"/>
                    <a:pt x="42" y="82"/>
                  </a:cubicBezTo>
                  <a:cubicBezTo>
                    <a:pt x="53" y="82"/>
                    <a:pt x="60" y="78"/>
                    <a:pt x="66" y="74"/>
                  </a:cubicBezTo>
                  <a:cubicBezTo>
                    <a:pt x="67" y="73"/>
                    <a:pt x="68" y="73"/>
                    <a:pt x="69" y="73"/>
                  </a:cubicBezTo>
                  <a:cubicBezTo>
                    <a:pt x="72" y="73"/>
                    <a:pt x="75" y="75"/>
                    <a:pt x="75" y="79"/>
                  </a:cubicBezTo>
                  <a:cubicBezTo>
                    <a:pt x="75" y="81"/>
                    <a:pt x="74" y="82"/>
                    <a:pt x="73" y="83"/>
                  </a:cubicBezTo>
                  <a:cubicBezTo>
                    <a:pt x="70" y="86"/>
                    <a:pt x="60" y="94"/>
                    <a:pt x="42" y="94"/>
                  </a:cubicBezTo>
                  <a:cubicBezTo>
                    <a:pt x="16" y="94"/>
                    <a:pt x="0" y="80"/>
                    <a:pt x="0" y="47"/>
                  </a:cubicBezTo>
                  <a:cubicBezTo>
                    <a:pt x="0" y="17"/>
                    <a:pt x="15" y="0"/>
                    <a:pt x="40" y="0"/>
                  </a:cubicBezTo>
                  <a:moveTo>
                    <a:pt x="40" y="11"/>
                  </a:moveTo>
                  <a:cubicBezTo>
                    <a:pt x="23" y="11"/>
                    <a:pt x="14" y="22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25"/>
                    <a:pt x="60" y="11"/>
                    <a:pt x="40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10"/>
            <p:cNvSpPr>
              <a:spLocks noEditPoints="1"/>
            </p:cNvSpPr>
            <p:nvPr/>
          </p:nvSpPr>
          <p:spPr bwMode="auto">
            <a:xfrm>
              <a:off x="327025" y="2081213"/>
              <a:ext cx="279400" cy="355600"/>
            </a:xfrm>
            <a:custGeom>
              <a:avLst/>
              <a:gdLst>
                <a:gd name="T0" fmla="*/ 39 w 74"/>
                <a:gd name="T1" fmla="*/ 0 h 94"/>
                <a:gd name="T2" fmla="*/ 6 w 74"/>
                <a:gd name="T3" fmla="*/ 15 h 94"/>
                <a:gd name="T4" fmla="*/ 5 w 74"/>
                <a:gd name="T5" fmla="*/ 19 h 94"/>
                <a:gd name="T6" fmla="*/ 11 w 74"/>
                <a:gd name="T7" fmla="*/ 24 h 94"/>
                <a:gd name="T8" fmla="*/ 16 w 74"/>
                <a:gd name="T9" fmla="*/ 22 h 94"/>
                <a:gd name="T10" fmla="*/ 39 w 74"/>
                <a:gd name="T11" fmla="*/ 12 h 94"/>
                <a:gd name="T12" fmla="*/ 62 w 74"/>
                <a:gd name="T13" fmla="*/ 33 h 94"/>
                <a:gd name="T14" fmla="*/ 62 w 74"/>
                <a:gd name="T15" fmla="*/ 38 h 94"/>
                <a:gd name="T16" fmla="*/ 34 w 74"/>
                <a:gd name="T17" fmla="*/ 38 h 94"/>
                <a:gd name="T18" fmla="*/ 0 w 74"/>
                <a:gd name="T19" fmla="*/ 66 h 94"/>
                <a:gd name="T20" fmla="*/ 34 w 74"/>
                <a:gd name="T21" fmla="*/ 94 h 94"/>
                <a:gd name="T22" fmla="*/ 62 w 74"/>
                <a:gd name="T23" fmla="*/ 80 h 94"/>
                <a:gd name="T24" fmla="*/ 62 w 74"/>
                <a:gd name="T25" fmla="*/ 87 h 94"/>
                <a:gd name="T26" fmla="*/ 68 w 74"/>
                <a:gd name="T27" fmla="*/ 93 h 94"/>
                <a:gd name="T28" fmla="*/ 74 w 74"/>
                <a:gd name="T29" fmla="*/ 87 h 94"/>
                <a:gd name="T30" fmla="*/ 74 w 74"/>
                <a:gd name="T31" fmla="*/ 33 h 94"/>
                <a:gd name="T32" fmla="*/ 39 w 74"/>
                <a:gd name="T33" fmla="*/ 0 h 94"/>
                <a:gd name="T34" fmla="*/ 62 w 74"/>
                <a:gd name="T35" fmla="*/ 58 h 94"/>
                <a:gd name="T36" fmla="*/ 35 w 74"/>
                <a:gd name="T37" fmla="*/ 83 h 94"/>
                <a:gd name="T38" fmla="*/ 13 w 74"/>
                <a:gd name="T39" fmla="*/ 66 h 94"/>
                <a:gd name="T40" fmla="*/ 34 w 74"/>
                <a:gd name="T41" fmla="*/ 49 h 94"/>
                <a:gd name="T42" fmla="*/ 62 w 74"/>
                <a:gd name="T43" fmla="*/ 49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39" y="0"/>
                  </a:moveTo>
                  <a:cubicBezTo>
                    <a:pt x="22" y="0"/>
                    <a:pt x="12" y="7"/>
                    <a:pt x="6" y="15"/>
                  </a:cubicBezTo>
                  <a:cubicBezTo>
                    <a:pt x="6" y="16"/>
                    <a:pt x="5" y="17"/>
                    <a:pt x="5" y="19"/>
                  </a:cubicBezTo>
                  <a:cubicBezTo>
                    <a:pt x="5" y="22"/>
                    <a:pt x="8" y="24"/>
                    <a:pt x="11" y="24"/>
                  </a:cubicBezTo>
                  <a:cubicBezTo>
                    <a:pt x="13" y="24"/>
                    <a:pt x="14" y="24"/>
                    <a:pt x="16" y="22"/>
                  </a:cubicBezTo>
                  <a:cubicBezTo>
                    <a:pt x="22" y="15"/>
                    <a:pt x="28" y="12"/>
                    <a:pt x="39" y="12"/>
                  </a:cubicBezTo>
                  <a:cubicBezTo>
                    <a:pt x="53" y="12"/>
                    <a:pt x="62" y="20"/>
                    <a:pt x="62" y="33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13" y="38"/>
                    <a:pt x="0" y="49"/>
                    <a:pt x="0" y="66"/>
                  </a:cubicBezTo>
                  <a:cubicBezTo>
                    <a:pt x="0" y="84"/>
                    <a:pt x="13" y="94"/>
                    <a:pt x="34" y="94"/>
                  </a:cubicBezTo>
                  <a:cubicBezTo>
                    <a:pt x="46" y="94"/>
                    <a:pt x="57" y="89"/>
                    <a:pt x="62" y="80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62" y="90"/>
                    <a:pt x="65" y="93"/>
                    <a:pt x="68" y="93"/>
                  </a:cubicBezTo>
                  <a:cubicBezTo>
                    <a:pt x="71" y="93"/>
                    <a:pt x="74" y="90"/>
                    <a:pt x="74" y="87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13"/>
                    <a:pt x="61" y="0"/>
                    <a:pt x="39" y="0"/>
                  </a:cubicBezTo>
                  <a:moveTo>
                    <a:pt x="62" y="58"/>
                  </a:moveTo>
                  <a:cubicBezTo>
                    <a:pt x="62" y="74"/>
                    <a:pt x="49" y="83"/>
                    <a:pt x="35" y="83"/>
                  </a:cubicBezTo>
                  <a:cubicBezTo>
                    <a:pt x="20" y="83"/>
                    <a:pt x="13" y="76"/>
                    <a:pt x="13" y="66"/>
                  </a:cubicBezTo>
                  <a:cubicBezTo>
                    <a:pt x="13" y="55"/>
                    <a:pt x="22" y="49"/>
                    <a:pt x="34" y="49"/>
                  </a:cubicBezTo>
                  <a:cubicBezTo>
                    <a:pt x="62" y="49"/>
                    <a:pt x="62" y="49"/>
                    <a:pt x="62" y="49"/>
                  </a:cubicBezTo>
                  <a:lnTo>
                    <a:pt x="6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6" name="Freeform 11"/>
            <p:cNvSpPr>
              <a:spLocks noEditPoints="1"/>
            </p:cNvSpPr>
            <p:nvPr/>
          </p:nvSpPr>
          <p:spPr bwMode="auto">
            <a:xfrm>
              <a:off x="647700" y="2057400"/>
              <a:ext cx="315913" cy="520700"/>
            </a:xfrm>
            <a:custGeom>
              <a:avLst/>
              <a:gdLst>
                <a:gd name="T0" fmla="*/ 50 w 84"/>
                <a:gd name="T1" fmla="*/ 82 h 137"/>
                <a:gd name="T2" fmla="*/ 29 w 84"/>
                <a:gd name="T3" fmla="*/ 82 h 137"/>
                <a:gd name="T4" fmla="*/ 15 w 84"/>
                <a:gd name="T5" fmla="*/ 74 h 137"/>
                <a:gd name="T6" fmla="*/ 18 w 84"/>
                <a:gd name="T7" fmla="*/ 67 h 137"/>
                <a:gd name="T8" fmla="*/ 40 w 84"/>
                <a:gd name="T9" fmla="*/ 72 h 137"/>
                <a:gd name="T10" fmla="*/ 76 w 84"/>
                <a:gd name="T11" fmla="*/ 39 h 137"/>
                <a:gd name="T12" fmla="*/ 69 w 84"/>
                <a:gd name="T13" fmla="*/ 18 h 137"/>
                <a:gd name="T14" fmla="*/ 78 w 84"/>
                <a:gd name="T15" fmla="*/ 12 h 137"/>
                <a:gd name="T16" fmla="*/ 84 w 84"/>
                <a:gd name="T17" fmla="*/ 6 h 137"/>
                <a:gd name="T18" fmla="*/ 78 w 84"/>
                <a:gd name="T19" fmla="*/ 0 h 137"/>
                <a:gd name="T20" fmla="*/ 61 w 84"/>
                <a:gd name="T21" fmla="*/ 11 h 137"/>
                <a:gd name="T22" fmla="*/ 40 w 84"/>
                <a:gd name="T23" fmla="*/ 6 h 137"/>
                <a:gd name="T24" fmla="*/ 4 w 84"/>
                <a:gd name="T25" fmla="*/ 39 h 137"/>
                <a:gd name="T26" fmla="*/ 11 w 84"/>
                <a:gd name="T27" fmla="*/ 60 h 137"/>
                <a:gd name="T28" fmla="*/ 3 w 84"/>
                <a:gd name="T29" fmla="*/ 74 h 137"/>
                <a:gd name="T30" fmla="*/ 15 w 84"/>
                <a:gd name="T31" fmla="*/ 90 h 137"/>
                <a:gd name="T32" fmla="*/ 0 w 84"/>
                <a:gd name="T33" fmla="*/ 109 h 137"/>
                <a:gd name="T34" fmla="*/ 42 w 84"/>
                <a:gd name="T35" fmla="*/ 137 h 137"/>
                <a:gd name="T36" fmla="*/ 84 w 84"/>
                <a:gd name="T37" fmla="*/ 109 h 137"/>
                <a:gd name="T38" fmla="*/ 50 w 84"/>
                <a:gd name="T39" fmla="*/ 82 h 137"/>
                <a:gd name="T40" fmla="*/ 40 w 84"/>
                <a:gd name="T41" fmla="*/ 17 h 137"/>
                <a:gd name="T42" fmla="*/ 63 w 84"/>
                <a:gd name="T43" fmla="*/ 39 h 137"/>
                <a:gd name="T44" fmla="*/ 40 w 84"/>
                <a:gd name="T45" fmla="*/ 60 h 137"/>
                <a:gd name="T46" fmla="*/ 16 w 84"/>
                <a:gd name="T47" fmla="*/ 39 h 137"/>
                <a:gd name="T48" fmla="*/ 40 w 84"/>
                <a:gd name="T49" fmla="*/ 17 h 137"/>
                <a:gd name="T50" fmla="*/ 42 w 84"/>
                <a:gd name="T51" fmla="*/ 126 h 137"/>
                <a:gd name="T52" fmla="*/ 13 w 84"/>
                <a:gd name="T53" fmla="*/ 109 h 137"/>
                <a:gd name="T54" fmla="*/ 29 w 84"/>
                <a:gd name="T55" fmla="*/ 94 h 137"/>
                <a:gd name="T56" fmla="*/ 50 w 84"/>
                <a:gd name="T57" fmla="*/ 94 h 137"/>
                <a:gd name="T58" fmla="*/ 71 w 84"/>
                <a:gd name="T59" fmla="*/ 109 h 137"/>
                <a:gd name="T60" fmla="*/ 42 w 84"/>
                <a:gd name="T61" fmla="*/ 12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37">
                  <a:moveTo>
                    <a:pt x="50" y="82"/>
                  </a:moveTo>
                  <a:cubicBezTo>
                    <a:pt x="29" y="82"/>
                    <a:pt x="29" y="82"/>
                    <a:pt x="29" y="82"/>
                  </a:cubicBezTo>
                  <a:cubicBezTo>
                    <a:pt x="18" y="82"/>
                    <a:pt x="15" y="78"/>
                    <a:pt x="15" y="74"/>
                  </a:cubicBezTo>
                  <a:cubicBezTo>
                    <a:pt x="15" y="71"/>
                    <a:pt x="16" y="68"/>
                    <a:pt x="18" y="67"/>
                  </a:cubicBezTo>
                  <a:cubicBezTo>
                    <a:pt x="24" y="70"/>
                    <a:pt x="31" y="72"/>
                    <a:pt x="40" y="72"/>
                  </a:cubicBezTo>
                  <a:cubicBezTo>
                    <a:pt x="62" y="72"/>
                    <a:pt x="76" y="59"/>
                    <a:pt x="76" y="39"/>
                  </a:cubicBezTo>
                  <a:cubicBezTo>
                    <a:pt x="76" y="30"/>
                    <a:pt x="73" y="23"/>
                    <a:pt x="69" y="18"/>
                  </a:cubicBezTo>
                  <a:cubicBezTo>
                    <a:pt x="70" y="14"/>
                    <a:pt x="72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68" y="0"/>
                    <a:pt x="64" y="5"/>
                    <a:pt x="61" y="11"/>
                  </a:cubicBezTo>
                  <a:cubicBezTo>
                    <a:pt x="55" y="8"/>
                    <a:pt x="48" y="6"/>
                    <a:pt x="40" y="6"/>
                  </a:cubicBezTo>
                  <a:cubicBezTo>
                    <a:pt x="17" y="6"/>
                    <a:pt x="4" y="19"/>
                    <a:pt x="4" y="39"/>
                  </a:cubicBezTo>
                  <a:cubicBezTo>
                    <a:pt x="4" y="47"/>
                    <a:pt x="6" y="54"/>
                    <a:pt x="11" y="60"/>
                  </a:cubicBezTo>
                  <a:cubicBezTo>
                    <a:pt x="6" y="63"/>
                    <a:pt x="3" y="68"/>
                    <a:pt x="3" y="74"/>
                  </a:cubicBezTo>
                  <a:cubicBezTo>
                    <a:pt x="3" y="81"/>
                    <a:pt x="8" y="87"/>
                    <a:pt x="15" y="90"/>
                  </a:cubicBezTo>
                  <a:cubicBezTo>
                    <a:pt x="6" y="93"/>
                    <a:pt x="0" y="100"/>
                    <a:pt x="0" y="109"/>
                  </a:cubicBezTo>
                  <a:cubicBezTo>
                    <a:pt x="0" y="131"/>
                    <a:pt x="22" y="137"/>
                    <a:pt x="42" y="137"/>
                  </a:cubicBezTo>
                  <a:cubicBezTo>
                    <a:pt x="65" y="137"/>
                    <a:pt x="84" y="129"/>
                    <a:pt x="84" y="109"/>
                  </a:cubicBezTo>
                  <a:cubicBezTo>
                    <a:pt x="84" y="90"/>
                    <a:pt x="69" y="82"/>
                    <a:pt x="50" y="82"/>
                  </a:cubicBezTo>
                  <a:moveTo>
                    <a:pt x="40" y="17"/>
                  </a:moveTo>
                  <a:cubicBezTo>
                    <a:pt x="55" y="17"/>
                    <a:pt x="63" y="26"/>
                    <a:pt x="63" y="39"/>
                  </a:cubicBezTo>
                  <a:cubicBezTo>
                    <a:pt x="63" y="52"/>
                    <a:pt x="55" y="60"/>
                    <a:pt x="40" y="60"/>
                  </a:cubicBezTo>
                  <a:cubicBezTo>
                    <a:pt x="25" y="60"/>
                    <a:pt x="16" y="52"/>
                    <a:pt x="16" y="39"/>
                  </a:cubicBezTo>
                  <a:cubicBezTo>
                    <a:pt x="16" y="26"/>
                    <a:pt x="25" y="17"/>
                    <a:pt x="40" y="17"/>
                  </a:cubicBezTo>
                  <a:moveTo>
                    <a:pt x="42" y="126"/>
                  </a:moveTo>
                  <a:cubicBezTo>
                    <a:pt x="27" y="126"/>
                    <a:pt x="13" y="121"/>
                    <a:pt x="13" y="109"/>
                  </a:cubicBezTo>
                  <a:cubicBezTo>
                    <a:pt x="13" y="102"/>
                    <a:pt x="18" y="96"/>
                    <a:pt x="29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62" y="94"/>
                    <a:pt x="71" y="98"/>
                    <a:pt x="71" y="109"/>
                  </a:cubicBezTo>
                  <a:cubicBezTo>
                    <a:pt x="71" y="121"/>
                    <a:pt x="57" y="126"/>
                    <a:pt x="42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7" name="Freeform 12"/>
            <p:cNvSpPr>
              <a:spLocks noEditPoints="1"/>
            </p:cNvSpPr>
            <p:nvPr/>
          </p:nvSpPr>
          <p:spPr bwMode="auto">
            <a:xfrm>
              <a:off x="1193800" y="2081213"/>
              <a:ext cx="307975" cy="355600"/>
            </a:xfrm>
            <a:custGeom>
              <a:avLst/>
              <a:gdLst>
                <a:gd name="T0" fmla="*/ 41 w 82"/>
                <a:gd name="T1" fmla="*/ 0 h 94"/>
                <a:gd name="T2" fmla="*/ 0 w 82"/>
                <a:gd name="T3" fmla="*/ 47 h 94"/>
                <a:gd name="T4" fmla="*/ 41 w 82"/>
                <a:gd name="T5" fmla="*/ 94 h 94"/>
                <a:gd name="T6" fmla="*/ 82 w 82"/>
                <a:gd name="T7" fmla="*/ 47 h 94"/>
                <a:gd name="T8" fmla="*/ 41 w 82"/>
                <a:gd name="T9" fmla="*/ 0 h 94"/>
                <a:gd name="T10" fmla="*/ 41 w 82"/>
                <a:gd name="T11" fmla="*/ 83 h 94"/>
                <a:gd name="T12" fmla="*/ 13 w 82"/>
                <a:gd name="T13" fmla="*/ 47 h 94"/>
                <a:gd name="T14" fmla="*/ 41 w 82"/>
                <a:gd name="T15" fmla="*/ 11 h 94"/>
                <a:gd name="T16" fmla="*/ 69 w 82"/>
                <a:gd name="T17" fmla="*/ 47 h 94"/>
                <a:gd name="T18" fmla="*/ 41 w 82"/>
                <a:gd name="T19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94">
                  <a:moveTo>
                    <a:pt x="41" y="0"/>
                  </a:moveTo>
                  <a:cubicBezTo>
                    <a:pt x="16" y="0"/>
                    <a:pt x="0" y="15"/>
                    <a:pt x="0" y="47"/>
                  </a:cubicBezTo>
                  <a:cubicBezTo>
                    <a:pt x="0" y="79"/>
                    <a:pt x="16" y="94"/>
                    <a:pt x="41" y="94"/>
                  </a:cubicBezTo>
                  <a:cubicBezTo>
                    <a:pt x="66" y="94"/>
                    <a:pt x="82" y="79"/>
                    <a:pt x="82" y="47"/>
                  </a:cubicBezTo>
                  <a:cubicBezTo>
                    <a:pt x="82" y="15"/>
                    <a:pt x="66" y="0"/>
                    <a:pt x="41" y="0"/>
                  </a:cubicBezTo>
                  <a:moveTo>
                    <a:pt x="41" y="83"/>
                  </a:moveTo>
                  <a:cubicBezTo>
                    <a:pt x="23" y="83"/>
                    <a:pt x="13" y="72"/>
                    <a:pt x="13" y="47"/>
                  </a:cubicBezTo>
                  <a:cubicBezTo>
                    <a:pt x="13" y="22"/>
                    <a:pt x="23" y="11"/>
                    <a:pt x="41" y="11"/>
                  </a:cubicBezTo>
                  <a:cubicBezTo>
                    <a:pt x="59" y="11"/>
                    <a:pt x="69" y="22"/>
                    <a:pt x="69" y="47"/>
                  </a:cubicBezTo>
                  <a:cubicBezTo>
                    <a:pt x="69" y="72"/>
                    <a:pt x="59" y="83"/>
                    <a:pt x="41" y="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13"/>
            <p:cNvSpPr>
              <a:spLocks/>
            </p:cNvSpPr>
            <p:nvPr/>
          </p:nvSpPr>
          <p:spPr bwMode="auto">
            <a:xfrm>
              <a:off x="1095375" y="1863725"/>
              <a:ext cx="180975" cy="136525"/>
            </a:xfrm>
            <a:custGeom>
              <a:avLst/>
              <a:gdLst>
                <a:gd name="T0" fmla="*/ 19 w 48"/>
                <a:gd name="T1" fmla="*/ 31 h 36"/>
                <a:gd name="T2" fmla="*/ 46 w 48"/>
                <a:gd name="T3" fmla="*/ 36 h 36"/>
                <a:gd name="T4" fmla="*/ 42 w 48"/>
                <a:gd name="T5" fmla="*/ 14 h 36"/>
                <a:gd name="T6" fmla="*/ 16 w 48"/>
                <a:gd name="T7" fmla="*/ 2 h 36"/>
                <a:gd name="T8" fmla="*/ 0 w 48"/>
                <a:gd name="T9" fmla="*/ 1 h 36"/>
                <a:gd name="T10" fmla="*/ 19 w 48"/>
                <a:gd name="T1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6">
                  <a:moveTo>
                    <a:pt x="19" y="31"/>
                  </a:moveTo>
                  <a:cubicBezTo>
                    <a:pt x="37" y="35"/>
                    <a:pt x="46" y="36"/>
                    <a:pt x="46" y="36"/>
                  </a:cubicBezTo>
                  <a:cubicBezTo>
                    <a:pt x="46" y="36"/>
                    <a:pt x="48" y="21"/>
                    <a:pt x="42" y="14"/>
                  </a:cubicBezTo>
                  <a:cubicBezTo>
                    <a:pt x="36" y="8"/>
                    <a:pt x="28" y="4"/>
                    <a:pt x="16" y="2"/>
                  </a:cubicBezTo>
                  <a:cubicBezTo>
                    <a:pt x="5" y="0"/>
                    <a:pt x="0" y="1"/>
                    <a:pt x="0" y="1"/>
                  </a:cubicBezTo>
                  <a:cubicBezTo>
                    <a:pt x="0" y="9"/>
                    <a:pt x="1" y="28"/>
                    <a:pt x="19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14"/>
            <p:cNvSpPr>
              <a:spLocks/>
            </p:cNvSpPr>
            <p:nvPr/>
          </p:nvSpPr>
          <p:spPr bwMode="auto">
            <a:xfrm>
              <a:off x="1009650" y="1751013"/>
              <a:ext cx="522288" cy="682625"/>
            </a:xfrm>
            <a:custGeom>
              <a:avLst/>
              <a:gdLst>
                <a:gd name="T0" fmla="*/ 77 w 139"/>
                <a:gd name="T1" fmla="*/ 68 h 180"/>
                <a:gd name="T2" fmla="*/ 114 w 139"/>
                <a:gd name="T3" fmla="*/ 53 h 180"/>
                <a:gd name="T4" fmla="*/ 132 w 139"/>
                <a:gd name="T5" fmla="*/ 0 h 180"/>
                <a:gd name="T6" fmla="*/ 107 w 139"/>
                <a:gd name="T7" fmla="*/ 8 h 180"/>
                <a:gd name="T8" fmla="*/ 74 w 139"/>
                <a:gd name="T9" fmla="*/ 36 h 180"/>
                <a:gd name="T10" fmla="*/ 74 w 139"/>
                <a:gd name="T11" fmla="*/ 67 h 180"/>
                <a:gd name="T12" fmla="*/ 41 w 139"/>
                <a:gd name="T13" fmla="*/ 87 h 180"/>
                <a:gd name="T14" fmla="*/ 40 w 139"/>
                <a:gd name="T15" fmla="*/ 87 h 180"/>
                <a:gd name="T16" fmla="*/ 13 w 139"/>
                <a:gd name="T17" fmla="*/ 103 h 180"/>
                <a:gd name="T18" fmla="*/ 13 w 139"/>
                <a:gd name="T19" fmla="*/ 94 h 180"/>
                <a:gd name="T20" fmla="*/ 6 w 139"/>
                <a:gd name="T21" fmla="*/ 88 h 180"/>
                <a:gd name="T22" fmla="*/ 0 w 139"/>
                <a:gd name="T23" fmla="*/ 94 h 180"/>
                <a:gd name="T24" fmla="*/ 0 w 139"/>
                <a:gd name="T25" fmla="*/ 174 h 180"/>
                <a:gd name="T26" fmla="*/ 6 w 139"/>
                <a:gd name="T27" fmla="*/ 180 h 180"/>
                <a:gd name="T28" fmla="*/ 13 w 139"/>
                <a:gd name="T29" fmla="*/ 174 h 180"/>
                <a:gd name="T30" fmla="*/ 13 w 139"/>
                <a:gd name="T31" fmla="*/ 130 h 180"/>
                <a:gd name="T32" fmla="*/ 40 w 139"/>
                <a:gd name="T33" fmla="*/ 99 h 180"/>
                <a:gd name="T34" fmla="*/ 41 w 139"/>
                <a:gd name="T35" fmla="*/ 99 h 180"/>
                <a:gd name="T36" fmla="*/ 41 w 139"/>
                <a:gd name="T37" fmla="*/ 99 h 180"/>
                <a:gd name="T38" fmla="*/ 77 w 139"/>
                <a:gd name="T39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9" h="180">
                  <a:moveTo>
                    <a:pt x="77" y="68"/>
                  </a:moveTo>
                  <a:cubicBezTo>
                    <a:pt x="82" y="66"/>
                    <a:pt x="94" y="62"/>
                    <a:pt x="114" y="53"/>
                  </a:cubicBezTo>
                  <a:cubicBezTo>
                    <a:pt x="139" y="41"/>
                    <a:pt x="134" y="13"/>
                    <a:pt x="132" y="0"/>
                  </a:cubicBezTo>
                  <a:cubicBezTo>
                    <a:pt x="132" y="0"/>
                    <a:pt x="124" y="1"/>
                    <a:pt x="107" y="8"/>
                  </a:cubicBezTo>
                  <a:cubicBezTo>
                    <a:pt x="91" y="16"/>
                    <a:pt x="80" y="24"/>
                    <a:pt x="74" y="36"/>
                  </a:cubicBezTo>
                  <a:cubicBezTo>
                    <a:pt x="68" y="46"/>
                    <a:pt x="73" y="62"/>
                    <a:pt x="74" y="67"/>
                  </a:cubicBezTo>
                  <a:cubicBezTo>
                    <a:pt x="70" y="81"/>
                    <a:pt x="47" y="87"/>
                    <a:pt x="41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26" y="87"/>
                    <a:pt x="17" y="94"/>
                    <a:pt x="13" y="10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1"/>
                    <a:pt x="10" y="88"/>
                    <a:pt x="6" y="88"/>
                  </a:cubicBezTo>
                  <a:cubicBezTo>
                    <a:pt x="3" y="88"/>
                    <a:pt x="0" y="91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7"/>
                    <a:pt x="3" y="180"/>
                    <a:pt x="6" y="180"/>
                  </a:cubicBezTo>
                  <a:cubicBezTo>
                    <a:pt x="10" y="180"/>
                    <a:pt x="13" y="177"/>
                    <a:pt x="13" y="174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3" y="112"/>
                    <a:pt x="22" y="99"/>
                    <a:pt x="40" y="99"/>
                  </a:cubicBezTo>
                  <a:cubicBezTo>
                    <a:pt x="40" y="99"/>
                    <a:pt x="40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52" y="99"/>
                    <a:pt x="73" y="82"/>
                    <a:pt x="77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0" name="Freeform 15"/>
            <p:cNvSpPr>
              <a:spLocks noEditPoints="1"/>
            </p:cNvSpPr>
            <p:nvPr/>
          </p:nvSpPr>
          <p:spPr bwMode="auto">
            <a:xfrm>
              <a:off x="2259013" y="2486025"/>
              <a:ext cx="131763" cy="217487"/>
            </a:xfrm>
            <a:custGeom>
              <a:avLst/>
              <a:gdLst>
                <a:gd name="T0" fmla="*/ 25 w 35"/>
                <a:gd name="T1" fmla="*/ 4 h 57"/>
                <a:gd name="T2" fmla="*/ 32 w 35"/>
                <a:gd name="T3" fmla="*/ 0 h 57"/>
                <a:gd name="T4" fmla="*/ 35 w 35"/>
                <a:gd name="T5" fmla="*/ 2 h 57"/>
                <a:gd name="T6" fmla="*/ 32 w 35"/>
                <a:gd name="T7" fmla="*/ 4 h 57"/>
                <a:gd name="T8" fmla="*/ 28 w 35"/>
                <a:gd name="T9" fmla="*/ 7 h 57"/>
                <a:gd name="T10" fmla="*/ 31 w 35"/>
                <a:gd name="T11" fmla="*/ 16 h 57"/>
                <a:gd name="T12" fmla="*/ 16 w 35"/>
                <a:gd name="T13" fmla="*/ 30 h 57"/>
                <a:gd name="T14" fmla="*/ 8 w 35"/>
                <a:gd name="T15" fmla="*/ 27 h 57"/>
                <a:gd name="T16" fmla="*/ 6 w 35"/>
                <a:gd name="T17" fmla="*/ 30 h 57"/>
                <a:gd name="T18" fmla="*/ 12 w 35"/>
                <a:gd name="T19" fmla="*/ 34 h 57"/>
                <a:gd name="T20" fmla="*/ 20 w 35"/>
                <a:gd name="T21" fmla="*/ 34 h 57"/>
                <a:gd name="T22" fmla="*/ 35 w 35"/>
                <a:gd name="T23" fmla="*/ 45 h 57"/>
                <a:gd name="T24" fmla="*/ 17 w 35"/>
                <a:gd name="T25" fmla="*/ 57 h 57"/>
                <a:gd name="T26" fmla="*/ 0 w 35"/>
                <a:gd name="T27" fmla="*/ 45 h 57"/>
                <a:gd name="T28" fmla="*/ 6 w 35"/>
                <a:gd name="T29" fmla="*/ 37 h 57"/>
                <a:gd name="T30" fmla="*/ 1 w 35"/>
                <a:gd name="T31" fmla="*/ 30 h 57"/>
                <a:gd name="T32" fmla="*/ 4 w 35"/>
                <a:gd name="T33" fmla="*/ 25 h 57"/>
                <a:gd name="T34" fmla="*/ 1 w 35"/>
                <a:gd name="T35" fmla="*/ 16 h 57"/>
                <a:gd name="T36" fmla="*/ 16 w 35"/>
                <a:gd name="T37" fmla="*/ 2 h 57"/>
                <a:gd name="T38" fmla="*/ 25 w 35"/>
                <a:gd name="T39" fmla="*/ 4 h 57"/>
                <a:gd name="T40" fmla="*/ 20 w 35"/>
                <a:gd name="T41" fmla="*/ 39 h 57"/>
                <a:gd name="T42" fmla="*/ 12 w 35"/>
                <a:gd name="T43" fmla="*/ 39 h 57"/>
                <a:gd name="T44" fmla="*/ 5 w 35"/>
                <a:gd name="T45" fmla="*/ 45 h 57"/>
                <a:gd name="T46" fmla="*/ 17 w 35"/>
                <a:gd name="T47" fmla="*/ 52 h 57"/>
                <a:gd name="T48" fmla="*/ 29 w 35"/>
                <a:gd name="T49" fmla="*/ 45 h 57"/>
                <a:gd name="T50" fmla="*/ 20 w 35"/>
                <a:gd name="T51" fmla="*/ 39 h 57"/>
                <a:gd name="T52" fmla="*/ 26 w 35"/>
                <a:gd name="T53" fmla="*/ 16 h 57"/>
                <a:gd name="T54" fmla="*/ 16 w 35"/>
                <a:gd name="T55" fmla="*/ 7 h 57"/>
                <a:gd name="T56" fmla="*/ 7 w 35"/>
                <a:gd name="T57" fmla="*/ 16 h 57"/>
                <a:gd name="T58" fmla="*/ 16 w 35"/>
                <a:gd name="T59" fmla="*/ 25 h 57"/>
                <a:gd name="T60" fmla="*/ 26 w 35"/>
                <a:gd name="T61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7">
                  <a:moveTo>
                    <a:pt x="25" y="4"/>
                  </a:moveTo>
                  <a:cubicBezTo>
                    <a:pt x="26" y="2"/>
                    <a:pt x="28" y="0"/>
                    <a:pt x="32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3"/>
                    <a:pt x="34" y="4"/>
                    <a:pt x="32" y="4"/>
                  </a:cubicBezTo>
                  <a:cubicBezTo>
                    <a:pt x="30" y="4"/>
                    <a:pt x="29" y="6"/>
                    <a:pt x="28" y="7"/>
                  </a:cubicBezTo>
                  <a:cubicBezTo>
                    <a:pt x="30" y="9"/>
                    <a:pt x="31" y="12"/>
                    <a:pt x="31" y="16"/>
                  </a:cubicBezTo>
                  <a:cubicBezTo>
                    <a:pt x="31" y="24"/>
                    <a:pt x="26" y="30"/>
                    <a:pt x="16" y="30"/>
                  </a:cubicBezTo>
                  <a:cubicBezTo>
                    <a:pt x="13" y="30"/>
                    <a:pt x="10" y="29"/>
                    <a:pt x="8" y="27"/>
                  </a:cubicBezTo>
                  <a:cubicBezTo>
                    <a:pt x="7" y="28"/>
                    <a:pt x="6" y="29"/>
                    <a:pt x="6" y="30"/>
                  </a:cubicBezTo>
                  <a:cubicBezTo>
                    <a:pt x="6" y="32"/>
                    <a:pt x="7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8" y="34"/>
                    <a:pt x="35" y="37"/>
                    <a:pt x="35" y="45"/>
                  </a:cubicBezTo>
                  <a:cubicBezTo>
                    <a:pt x="35" y="53"/>
                    <a:pt x="27" y="57"/>
                    <a:pt x="17" y="57"/>
                  </a:cubicBezTo>
                  <a:cubicBezTo>
                    <a:pt x="9" y="57"/>
                    <a:pt x="0" y="54"/>
                    <a:pt x="0" y="45"/>
                  </a:cubicBezTo>
                  <a:cubicBezTo>
                    <a:pt x="0" y="41"/>
                    <a:pt x="2" y="39"/>
                    <a:pt x="6" y="37"/>
                  </a:cubicBezTo>
                  <a:cubicBezTo>
                    <a:pt x="3" y="36"/>
                    <a:pt x="1" y="34"/>
                    <a:pt x="1" y="30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" y="22"/>
                    <a:pt x="1" y="19"/>
                    <a:pt x="1" y="16"/>
                  </a:cubicBezTo>
                  <a:cubicBezTo>
                    <a:pt x="1" y="8"/>
                    <a:pt x="7" y="2"/>
                    <a:pt x="16" y="2"/>
                  </a:cubicBezTo>
                  <a:cubicBezTo>
                    <a:pt x="20" y="2"/>
                    <a:pt x="23" y="3"/>
                    <a:pt x="25" y="4"/>
                  </a:cubicBezTo>
                  <a:moveTo>
                    <a:pt x="20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7" y="40"/>
                    <a:pt x="5" y="42"/>
                    <a:pt x="5" y="45"/>
                  </a:cubicBezTo>
                  <a:cubicBezTo>
                    <a:pt x="5" y="50"/>
                    <a:pt x="11" y="52"/>
                    <a:pt x="17" y="52"/>
                  </a:cubicBezTo>
                  <a:cubicBezTo>
                    <a:pt x="24" y="52"/>
                    <a:pt x="29" y="50"/>
                    <a:pt x="29" y="45"/>
                  </a:cubicBezTo>
                  <a:cubicBezTo>
                    <a:pt x="29" y="40"/>
                    <a:pt x="26" y="39"/>
                    <a:pt x="20" y="39"/>
                  </a:cubicBezTo>
                  <a:moveTo>
                    <a:pt x="26" y="16"/>
                  </a:moveTo>
                  <a:cubicBezTo>
                    <a:pt x="26" y="10"/>
                    <a:pt x="23" y="7"/>
                    <a:pt x="16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21"/>
                    <a:pt x="10" y="25"/>
                    <a:pt x="16" y="25"/>
                  </a:cubicBezTo>
                  <a:cubicBezTo>
                    <a:pt x="23" y="25"/>
                    <a:pt x="26" y="21"/>
                    <a:pt x="2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1" name="Freeform 16"/>
            <p:cNvSpPr>
              <a:spLocks/>
            </p:cNvSpPr>
            <p:nvPr/>
          </p:nvSpPr>
          <p:spPr bwMode="auto">
            <a:xfrm>
              <a:off x="2409825" y="2497138"/>
              <a:ext cx="71438" cy="144462"/>
            </a:xfrm>
            <a:custGeom>
              <a:avLst/>
              <a:gdLst>
                <a:gd name="T0" fmla="*/ 5 w 19"/>
                <a:gd name="T1" fmla="*/ 6 h 38"/>
                <a:gd name="T2" fmla="*/ 16 w 19"/>
                <a:gd name="T3" fmla="*/ 0 h 38"/>
                <a:gd name="T4" fmla="*/ 19 w 19"/>
                <a:gd name="T5" fmla="*/ 2 h 38"/>
                <a:gd name="T6" fmla="*/ 16 w 19"/>
                <a:gd name="T7" fmla="*/ 5 h 38"/>
                <a:gd name="T8" fmla="*/ 5 w 19"/>
                <a:gd name="T9" fmla="*/ 17 h 38"/>
                <a:gd name="T10" fmla="*/ 5 w 19"/>
                <a:gd name="T11" fmla="*/ 36 h 38"/>
                <a:gd name="T12" fmla="*/ 2 w 19"/>
                <a:gd name="T13" fmla="*/ 38 h 38"/>
                <a:gd name="T14" fmla="*/ 0 w 19"/>
                <a:gd name="T15" fmla="*/ 36 h 38"/>
                <a:gd name="T16" fmla="*/ 0 w 19"/>
                <a:gd name="T17" fmla="*/ 3 h 38"/>
                <a:gd name="T18" fmla="*/ 2 w 19"/>
                <a:gd name="T19" fmla="*/ 0 h 38"/>
                <a:gd name="T20" fmla="*/ 5 w 19"/>
                <a:gd name="T21" fmla="*/ 3 h 38"/>
                <a:gd name="T22" fmla="*/ 5 w 19"/>
                <a:gd name="T2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8">
                  <a:moveTo>
                    <a:pt x="5" y="6"/>
                  </a:move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4"/>
                    <a:pt x="18" y="5"/>
                    <a:pt x="16" y="5"/>
                  </a:cubicBezTo>
                  <a:cubicBezTo>
                    <a:pt x="9" y="5"/>
                    <a:pt x="5" y="10"/>
                    <a:pt x="5" y="1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4" y="38"/>
                    <a:pt x="2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2" name="Freeform 17"/>
            <p:cNvSpPr>
              <a:spLocks/>
            </p:cNvSpPr>
            <p:nvPr/>
          </p:nvSpPr>
          <p:spPr bwMode="auto">
            <a:xfrm>
              <a:off x="2632075" y="2497138"/>
              <a:ext cx="112713" cy="144462"/>
            </a:xfrm>
            <a:custGeom>
              <a:avLst/>
              <a:gdLst>
                <a:gd name="T0" fmla="*/ 5 w 30"/>
                <a:gd name="T1" fmla="*/ 2 h 38"/>
                <a:gd name="T2" fmla="*/ 5 w 30"/>
                <a:gd name="T3" fmla="*/ 23 h 38"/>
                <a:gd name="T4" fmla="*/ 15 w 30"/>
                <a:gd name="T5" fmla="*/ 33 h 38"/>
                <a:gd name="T6" fmla="*/ 25 w 30"/>
                <a:gd name="T7" fmla="*/ 23 h 38"/>
                <a:gd name="T8" fmla="*/ 25 w 30"/>
                <a:gd name="T9" fmla="*/ 2 h 38"/>
                <a:gd name="T10" fmla="*/ 28 w 30"/>
                <a:gd name="T11" fmla="*/ 0 h 38"/>
                <a:gd name="T12" fmla="*/ 30 w 30"/>
                <a:gd name="T13" fmla="*/ 2 h 38"/>
                <a:gd name="T14" fmla="*/ 30 w 30"/>
                <a:gd name="T15" fmla="*/ 23 h 38"/>
                <a:gd name="T16" fmla="*/ 15 w 30"/>
                <a:gd name="T17" fmla="*/ 38 h 38"/>
                <a:gd name="T18" fmla="*/ 0 w 30"/>
                <a:gd name="T19" fmla="*/ 23 h 38"/>
                <a:gd name="T20" fmla="*/ 0 w 30"/>
                <a:gd name="T21" fmla="*/ 2 h 38"/>
                <a:gd name="T22" fmla="*/ 3 w 30"/>
                <a:gd name="T23" fmla="*/ 0 h 38"/>
                <a:gd name="T24" fmla="*/ 5 w 30"/>
                <a:gd name="T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8">
                  <a:moveTo>
                    <a:pt x="5" y="2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9"/>
                    <a:pt x="7" y="33"/>
                    <a:pt x="15" y="33"/>
                  </a:cubicBezTo>
                  <a:cubicBezTo>
                    <a:pt x="23" y="33"/>
                    <a:pt x="25" y="29"/>
                    <a:pt x="25" y="2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6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31"/>
                    <a:pt x="28" y="38"/>
                    <a:pt x="15" y="38"/>
                  </a:cubicBezTo>
                  <a:cubicBezTo>
                    <a:pt x="3" y="38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3" name="Freeform 18"/>
            <p:cNvSpPr>
              <a:spLocks noEditPoints="1"/>
            </p:cNvSpPr>
            <p:nvPr/>
          </p:nvSpPr>
          <p:spPr bwMode="auto">
            <a:xfrm>
              <a:off x="2774950" y="2493963"/>
              <a:ext cx="125413" cy="209550"/>
            </a:xfrm>
            <a:custGeom>
              <a:avLst/>
              <a:gdLst>
                <a:gd name="T0" fmla="*/ 5 w 33"/>
                <a:gd name="T1" fmla="*/ 3 h 55"/>
                <a:gd name="T2" fmla="*/ 5 w 33"/>
                <a:gd name="T3" fmla="*/ 6 h 55"/>
                <a:gd name="T4" fmla="*/ 16 w 33"/>
                <a:gd name="T5" fmla="*/ 0 h 55"/>
                <a:gd name="T6" fmla="*/ 33 w 33"/>
                <a:gd name="T7" fmla="*/ 20 h 55"/>
                <a:gd name="T8" fmla="*/ 16 w 33"/>
                <a:gd name="T9" fmla="*/ 39 h 55"/>
                <a:gd name="T10" fmla="*/ 5 w 33"/>
                <a:gd name="T11" fmla="*/ 34 h 55"/>
                <a:gd name="T12" fmla="*/ 5 w 33"/>
                <a:gd name="T13" fmla="*/ 52 h 55"/>
                <a:gd name="T14" fmla="*/ 3 w 33"/>
                <a:gd name="T15" fmla="*/ 55 h 55"/>
                <a:gd name="T16" fmla="*/ 0 w 33"/>
                <a:gd name="T17" fmla="*/ 52 h 55"/>
                <a:gd name="T18" fmla="*/ 0 w 33"/>
                <a:gd name="T19" fmla="*/ 3 h 55"/>
                <a:gd name="T20" fmla="*/ 3 w 33"/>
                <a:gd name="T21" fmla="*/ 1 h 55"/>
                <a:gd name="T22" fmla="*/ 5 w 33"/>
                <a:gd name="T23" fmla="*/ 3 h 55"/>
                <a:gd name="T24" fmla="*/ 16 w 33"/>
                <a:gd name="T25" fmla="*/ 35 h 55"/>
                <a:gd name="T26" fmla="*/ 28 w 33"/>
                <a:gd name="T27" fmla="*/ 20 h 55"/>
                <a:gd name="T28" fmla="*/ 16 w 33"/>
                <a:gd name="T29" fmla="*/ 5 h 55"/>
                <a:gd name="T30" fmla="*/ 5 w 33"/>
                <a:gd name="T31" fmla="*/ 20 h 55"/>
                <a:gd name="T32" fmla="*/ 16 w 33"/>
                <a:gd name="T33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55">
                  <a:moveTo>
                    <a:pt x="5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7" y="3"/>
                    <a:pt x="11" y="0"/>
                    <a:pt x="16" y="0"/>
                  </a:cubicBezTo>
                  <a:cubicBezTo>
                    <a:pt x="27" y="0"/>
                    <a:pt x="33" y="6"/>
                    <a:pt x="33" y="20"/>
                  </a:cubicBezTo>
                  <a:cubicBezTo>
                    <a:pt x="33" y="33"/>
                    <a:pt x="27" y="39"/>
                    <a:pt x="16" y="39"/>
                  </a:cubicBezTo>
                  <a:cubicBezTo>
                    <a:pt x="11" y="39"/>
                    <a:pt x="7" y="36"/>
                    <a:pt x="5" y="34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4" y="55"/>
                    <a:pt x="3" y="55"/>
                  </a:cubicBezTo>
                  <a:cubicBezTo>
                    <a:pt x="1" y="55"/>
                    <a:pt x="0" y="53"/>
                    <a:pt x="0" y="5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moveTo>
                    <a:pt x="16" y="35"/>
                  </a:moveTo>
                  <a:cubicBezTo>
                    <a:pt x="24" y="35"/>
                    <a:pt x="28" y="30"/>
                    <a:pt x="28" y="20"/>
                  </a:cubicBezTo>
                  <a:cubicBezTo>
                    <a:pt x="28" y="9"/>
                    <a:pt x="24" y="5"/>
                    <a:pt x="16" y="5"/>
                  </a:cubicBezTo>
                  <a:cubicBezTo>
                    <a:pt x="10" y="5"/>
                    <a:pt x="5" y="9"/>
                    <a:pt x="5" y="20"/>
                  </a:cubicBezTo>
                  <a:cubicBezTo>
                    <a:pt x="5" y="30"/>
                    <a:pt x="10" y="35"/>
                    <a:pt x="16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4" name="Freeform 19"/>
            <p:cNvSpPr>
              <a:spLocks noEditPoints="1"/>
            </p:cNvSpPr>
            <p:nvPr/>
          </p:nvSpPr>
          <p:spPr bwMode="auto">
            <a:xfrm>
              <a:off x="2481263" y="2493963"/>
              <a:ext cx="128588" cy="147637"/>
            </a:xfrm>
            <a:custGeom>
              <a:avLst/>
              <a:gdLst>
                <a:gd name="T0" fmla="*/ 17 w 34"/>
                <a:gd name="T1" fmla="*/ 0 h 39"/>
                <a:gd name="T2" fmla="*/ 0 w 34"/>
                <a:gd name="T3" fmla="*/ 20 h 39"/>
                <a:gd name="T4" fmla="*/ 17 w 34"/>
                <a:gd name="T5" fmla="*/ 39 h 39"/>
                <a:gd name="T6" fmla="*/ 34 w 34"/>
                <a:gd name="T7" fmla="*/ 20 h 39"/>
                <a:gd name="T8" fmla="*/ 17 w 34"/>
                <a:gd name="T9" fmla="*/ 0 h 39"/>
                <a:gd name="T10" fmla="*/ 17 w 34"/>
                <a:gd name="T11" fmla="*/ 35 h 39"/>
                <a:gd name="T12" fmla="*/ 5 w 34"/>
                <a:gd name="T13" fmla="*/ 20 h 39"/>
                <a:gd name="T14" fmla="*/ 17 w 34"/>
                <a:gd name="T15" fmla="*/ 5 h 39"/>
                <a:gd name="T16" fmla="*/ 29 w 34"/>
                <a:gd name="T17" fmla="*/ 20 h 39"/>
                <a:gd name="T18" fmla="*/ 17 w 34"/>
                <a:gd name="T1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9">
                  <a:moveTo>
                    <a:pt x="17" y="0"/>
                  </a:moveTo>
                  <a:cubicBezTo>
                    <a:pt x="6" y="0"/>
                    <a:pt x="0" y="7"/>
                    <a:pt x="0" y="20"/>
                  </a:cubicBezTo>
                  <a:cubicBezTo>
                    <a:pt x="0" y="33"/>
                    <a:pt x="6" y="39"/>
                    <a:pt x="17" y="39"/>
                  </a:cubicBezTo>
                  <a:cubicBezTo>
                    <a:pt x="28" y="39"/>
                    <a:pt x="34" y="33"/>
                    <a:pt x="34" y="20"/>
                  </a:cubicBezTo>
                  <a:cubicBezTo>
                    <a:pt x="34" y="7"/>
                    <a:pt x="28" y="0"/>
                    <a:pt x="17" y="0"/>
                  </a:cubicBezTo>
                  <a:moveTo>
                    <a:pt x="17" y="35"/>
                  </a:moveTo>
                  <a:cubicBezTo>
                    <a:pt x="9" y="35"/>
                    <a:pt x="5" y="30"/>
                    <a:pt x="5" y="20"/>
                  </a:cubicBezTo>
                  <a:cubicBezTo>
                    <a:pt x="5" y="10"/>
                    <a:pt x="9" y="5"/>
                    <a:pt x="17" y="5"/>
                  </a:cubicBezTo>
                  <a:cubicBezTo>
                    <a:pt x="24" y="5"/>
                    <a:pt x="29" y="10"/>
                    <a:pt x="29" y="20"/>
                  </a:cubicBezTo>
                  <a:cubicBezTo>
                    <a:pt x="29" y="30"/>
                    <a:pt x="24" y="35"/>
                    <a:pt x="1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26" name="Rectangle 25"/>
          <p:cNvSpPr/>
          <p:nvPr/>
        </p:nvSpPr>
        <p:spPr>
          <a:xfrm>
            <a:off x="6846372" y="2742085"/>
            <a:ext cx="487503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600" dirty="0">
                <a:solidFill>
                  <a:schemeClr val="bg1"/>
                </a:solidFill>
                <a:latin typeface="+mj-lt"/>
              </a:rPr>
              <a:t>Doświadczenia z wykorzystaniem nawozów </a:t>
            </a:r>
            <a:r>
              <a:rPr lang="pl-PL" sz="3600" dirty="0">
                <a:solidFill>
                  <a:schemeClr val="accent1">
                    <a:lumMod val="75000"/>
                  </a:schemeClr>
                </a:solidFill>
                <a:latin typeface="+mj-lt"/>
              </a:rPr>
              <a:t>PROFIT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+mj-lt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6952043" y="4506970"/>
            <a:ext cx="414673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674" name="Picture 2" descr="https://bp.zut.edu.pl/fileadmin/pliki/bp/logo5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714140" y="1320269"/>
            <a:ext cx="5372101" cy="13228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5" name="Rectangle 25"/>
          <p:cNvSpPr/>
          <p:nvPr/>
        </p:nvSpPr>
        <p:spPr>
          <a:xfrm>
            <a:off x="6832391" y="4506970"/>
            <a:ext cx="487503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Katedra </a:t>
            </a:r>
            <a:r>
              <a:rPr lang="pl-PL" sz="1400" b="1" dirty="0" err="1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Agroinżynierii</a:t>
            </a:r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prof</a:t>
            </a:r>
            <a:r>
              <a:rPr lang="pl-PL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. dr hab. inż. Sławomir Stankowski</a:t>
            </a:r>
          </a:p>
          <a:p>
            <a:pPr algn="ctr"/>
            <a:r>
              <a:rPr lang="pl-PL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 hab. inż. Anna Jaroszewska, prof. ZUT</a:t>
            </a:r>
          </a:p>
          <a:p>
            <a:pPr algn="ctr"/>
            <a:r>
              <a:rPr lang="pl-PL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 inż. Magdalena Sobolewska</a:t>
            </a:r>
          </a:p>
          <a:p>
            <a:pPr algn="ctr"/>
            <a:r>
              <a:rPr lang="pl-PL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 hab. inż. Dariusz Błażejczak, prof. ZUT</a:t>
            </a:r>
          </a:p>
          <a:p>
            <a:pPr algn="ctr"/>
            <a:r>
              <a:rPr lang="pl-PL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 hab. inż. Jan Jurga, prof. ZUT</a:t>
            </a:r>
          </a:p>
          <a:p>
            <a:pPr algn="ctr"/>
            <a:r>
              <a:rPr lang="pl-PL" sz="1400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 hab. inż. Marek Śnieg, prof. </a:t>
            </a:r>
            <a:r>
              <a:rPr lang="pl-PL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ZUT</a:t>
            </a:r>
          </a:p>
          <a:p>
            <a:pPr algn="ctr"/>
            <a:r>
              <a:rPr lang="pl-PL" sz="1400" b="1" dirty="0" smtClean="0">
                <a:solidFill>
                  <a:schemeClr val="accent1">
                    <a:lumMod val="75000"/>
                  </a:scheme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Agro Trade Sp. z o.o.: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dr inż. Krzysztof Kuglarz</a:t>
            </a:r>
            <a:endParaRPr lang="pl-PL" sz="1400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7315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3">
            <a:extLst>
              <a:ext uri="{FF2B5EF4-FFF2-40B4-BE49-F238E27FC236}">
                <a16:creationId xmlns:a16="http://schemas.microsoft.com/office/drawing/2014/main" xmlns="" id="{3E8B3277-BAAA-914E-A6EF-6BEADCF07AA4}"/>
              </a:ext>
            </a:extLst>
          </p:cNvPr>
          <p:cNvPicPr>
            <a:picLocks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77" t="7142" r="7990" b="4577"/>
          <a:stretch/>
        </p:blipFill>
        <p:spPr bwMode="auto">
          <a:xfrm>
            <a:off x="145984" y="158842"/>
            <a:ext cx="6927916" cy="64390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Tytuł 1">
            <a:extLst>
              <a:ext uri="{FF2B5EF4-FFF2-40B4-BE49-F238E27FC236}">
                <a16:creationId xmlns:a16="http://schemas.microsoft.com/office/drawing/2014/main" xmlns="" id="{2E3BD071-657E-5744-BDF9-55ADB4A7CC32}"/>
              </a:ext>
            </a:extLst>
          </p:cNvPr>
          <p:cNvSpPr txBox="1">
            <a:spLocks/>
          </p:cNvSpPr>
          <p:nvPr/>
        </p:nvSpPr>
        <p:spPr>
          <a:xfrm>
            <a:off x="7366001" y="419716"/>
            <a:ext cx="4559300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4000" dirty="0" smtClean="0"/>
              <a:t>Doświadczenie </a:t>
            </a:r>
            <a:r>
              <a:rPr lang="en-GB" sz="4000" dirty="0"/>
              <a:t>2016 -</a:t>
            </a:r>
            <a:r>
              <a:rPr lang="en-GB" sz="4000" dirty="0" err="1">
                <a:solidFill>
                  <a:schemeClr val="accent1"/>
                </a:solidFill>
              </a:rPr>
              <a:t>Noskowo</a:t>
            </a:r>
            <a:endParaRPr lang="en-GB" sz="3700" kern="1200" dirty="0">
              <a:solidFill>
                <a:schemeClr val="tx1"/>
              </a:solidFill>
            </a:endParaRPr>
          </a:p>
        </p:txBody>
      </p:sp>
      <p:sp>
        <p:nvSpPr>
          <p:cNvPr id="8" name="Pladsholder til tekst 3">
            <a:extLst>
              <a:ext uri="{FF2B5EF4-FFF2-40B4-BE49-F238E27FC236}">
                <a16:creationId xmlns:a16="http://schemas.microsoft.com/office/drawing/2014/main" xmlns="" id="{834B4B4D-3FE5-2D4C-AE33-59370B64D60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39000" y="1943919"/>
            <a:ext cx="4953000" cy="4295774"/>
          </a:xfrm>
        </p:spPr>
        <p:txBody>
          <a:bodyPr vert="horz" lIns="91440" tIns="45720" rIns="91440" bIns="45720" rtlCol="0">
            <a:noAutofit/>
          </a:bodyPr>
          <a:lstStyle/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4t = 2400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popiół</a:t>
            </a:r>
            <a:r>
              <a:rPr kumimoji="0" lang="pl-PL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słoma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+ 1600 kg </a:t>
            </a:r>
            <a:r>
              <a:rPr lang="pl-PL" dirty="0">
                <a:solidFill>
                  <a:schemeClr val="tx1"/>
                </a:solidFill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2t = 1200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popiół słoma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+ 800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0t =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kontrola 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–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nie zastosowano</a:t>
            </a:r>
            <a:r>
              <a:rPr kumimoji="0" lang="pl-PL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</a:rPr>
              <a:t> popiołu, gipsu lub wapna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6t = 3600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popiół słoma 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+ 2400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4t = 2400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popiół słoma 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+ 1600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</a:t>
            </a:r>
            <a:r>
              <a:rPr lang="pl-PL" dirty="0">
                <a:solidFill>
                  <a:schemeClr val="tx1"/>
                </a:solidFill>
              </a:rPr>
              <a:t>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6t = 3600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popiół słoma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+ 2400 kg g</a:t>
            </a:r>
            <a:r>
              <a:rPr kumimoji="0" lang="pl-P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ips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2t = 1200 kg </a:t>
            </a:r>
            <a:r>
              <a:rPr lang="pl-PL" dirty="0">
                <a:solidFill>
                  <a:schemeClr val="tx1"/>
                </a:solidFill>
              </a:rPr>
              <a:t>popiół słoma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+ 800 kg g</a:t>
            </a:r>
            <a:r>
              <a:rPr kumimoji="0" lang="pl-P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ips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6t = 3600 kg </a:t>
            </a:r>
            <a:r>
              <a:rPr lang="pl-PL" dirty="0">
                <a:solidFill>
                  <a:schemeClr val="tx1"/>
                </a:solidFill>
              </a:rPr>
              <a:t>popiół drewno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+ 2400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0t = </a:t>
            </a:r>
            <a:r>
              <a:rPr lang="pl-PL" dirty="0">
                <a:solidFill>
                  <a:schemeClr val="tx1"/>
                </a:solidFill>
              </a:rPr>
              <a:t>kontrola </a:t>
            </a:r>
            <a:r>
              <a:rPr lang="en-GB" dirty="0">
                <a:solidFill>
                  <a:schemeClr val="tx1"/>
                </a:solidFill>
              </a:rPr>
              <a:t>– </a:t>
            </a:r>
            <a:r>
              <a:rPr lang="pl-PL" dirty="0">
                <a:solidFill>
                  <a:schemeClr val="tx1"/>
                </a:solidFill>
              </a:rPr>
              <a:t>nie zastosowano popiołu, gipsu lub wapna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2t = 1200 kg </a:t>
            </a:r>
            <a:r>
              <a:rPr lang="pl-PL" dirty="0">
                <a:solidFill>
                  <a:schemeClr val="tx1"/>
                </a:solidFill>
              </a:rPr>
              <a:t>popiół drewno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+ 800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4t = 2400 kg </a:t>
            </a:r>
            <a:r>
              <a:rPr lang="pl-PL" dirty="0">
                <a:solidFill>
                  <a:schemeClr val="tx1"/>
                </a:solidFill>
              </a:rPr>
              <a:t>popiół drewno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+ 1600 kg </a:t>
            </a:r>
            <a:r>
              <a:rPr lang="pl-PL" dirty="0">
                <a:solidFill>
                  <a:schemeClr val="tx1"/>
                </a:solidFill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2t = 1200 kg </a:t>
            </a:r>
            <a:r>
              <a:rPr lang="pl-PL" dirty="0">
                <a:solidFill>
                  <a:schemeClr val="tx1"/>
                </a:solidFill>
              </a:rPr>
              <a:t>popiół drewno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+ 800 kg </a:t>
            </a:r>
            <a:r>
              <a:rPr kumimoji="0" lang="pl-PL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gips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6t = 3600 kg </a:t>
            </a:r>
            <a:r>
              <a:rPr lang="pl-PL" dirty="0">
                <a:solidFill>
                  <a:schemeClr val="tx1"/>
                </a:solidFill>
              </a:rPr>
              <a:t>popiół drewno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+ 2400 kg g</a:t>
            </a:r>
            <a:r>
              <a:rPr kumimoji="0" lang="pl-P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ips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,</a:t>
            </a:r>
            <a:endParaRPr lang="en-GB" dirty="0">
              <a:solidFill>
                <a:schemeClr val="tx1"/>
              </a:solidFill>
            </a:endParaRP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4t = 2400 kg </a:t>
            </a:r>
            <a:r>
              <a:rPr lang="pl-PL" dirty="0">
                <a:solidFill>
                  <a:schemeClr val="tx1"/>
                </a:solidFill>
              </a:rPr>
              <a:t>popiół drewno 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+ 1600 kg g</a:t>
            </a:r>
            <a:r>
              <a:rPr kumimoji="0" lang="pl-PL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</a:rPr>
              <a:t>ips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∙ ha</a:t>
            </a:r>
            <a:r>
              <a:rPr kumimoji="0" lang="en-GB" b="0" i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;</a:t>
            </a: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lang="en-GB" dirty="0">
                <a:solidFill>
                  <a:schemeClr val="tx1"/>
                </a:solidFill>
              </a:rPr>
              <a:t>4t </a:t>
            </a:r>
            <a:r>
              <a:rPr lang="pl-PL" dirty="0">
                <a:solidFill>
                  <a:schemeClr val="tx1"/>
                </a:solidFill>
              </a:rPr>
              <a:t>=</a:t>
            </a:r>
            <a:r>
              <a:rPr lang="en-GB" dirty="0">
                <a:solidFill>
                  <a:schemeClr val="tx1"/>
                </a:solidFill>
              </a:rPr>
              <a:t> g</a:t>
            </a:r>
            <a:r>
              <a:rPr lang="pl-PL" dirty="0" err="1">
                <a:solidFill>
                  <a:schemeClr val="tx1"/>
                </a:solidFill>
              </a:rPr>
              <a:t>ips</a:t>
            </a:r>
            <a:r>
              <a:rPr lang="en-GB" dirty="0">
                <a:solidFill>
                  <a:schemeClr val="tx1"/>
                </a:solidFill>
              </a:rPr>
              <a:t> ∙ ha</a:t>
            </a:r>
            <a:r>
              <a:rPr lang="en-GB" baseline="30000" dirty="0">
                <a:solidFill>
                  <a:schemeClr val="tx1"/>
                </a:solidFill>
              </a:rPr>
              <a:t>-1</a:t>
            </a:r>
            <a:r>
              <a:rPr lang="en-GB" dirty="0">
                <a:solidFill>
                  <a:schemeClr val="tx1"/>
                </a:solidFill>
              </a:rPr>
              <a:t>;</a:t>
            </a:r>
          </a:p>
          <a:p>
            <a:pPr marL="342900" marR="0" lvl="0" indent="-228600" fontAlgn="base">
              <a:spcBef>
                <a:spcPct val="0"/>
              </a:spcBef>
              <a:spcAft>
                <a:spcPts val="600"/>
              </a:spcAft>
              <a:buClrTx/>
              <a:buSzTx/>
              <a:buFont typeface="+mj-lt"/>
              <a:buAutoNum type="arabicPeriod"/>
              <a:tabLst/>
            </a:pP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4 t </a:t>
            </a:r>
            <a:r>
              <a:rPr lang="pl-PL" dirty="0">
                <a:solidFill>
                  <a:schemeClr val="tx1"/>
                </a:solidFill>
              </a:rPr>
              <a:t>=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pl-PL" dirty="0">
                <a:solidFill>
                  <a:schemeClr val="tx1"/>
                </a:solidFill>
              </a:rPr>
              <a:t>wapno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 </a:t>
            </a:r>
            <a:r>
              <a:rPr lang="en-GB" dirty="0">
                <a:solidFill>
                  <a:schemeClr val="tx1"/>
                </a:solidFill>
              </a:rPr>
              <a:t>∙ ha</a:t>
            </a:r>
            <a:r>
              <a:rPr lang="en-GB" baseline="30000" dirty="0">
                <a:solidFill>
                  <a:schemeClr val="tx1"/>
                </a:solidFill>
              </a:rPr>
              <a:t>-1</a:t>
            </a:r>
            <a:r>
              <a:rPr kumimoji="0" lang="en-GB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</a:rPr>
              <a:t>;</a:t>
            </a:r>
          </a:p>
          <a:p>
            <a:pPr marR="0" lvl="0" fontAlgn="base">
              <a:spcBef>
                <a:spcPct val="0"/>
              </a:spcBef>
              <a:spcAft>
                <a:spcPts val="600"/>
              </a:spcAft>
              <a:buClrTx/>
              <a:buSzTx/>
              <a:tabLst/>
            </a:pPr>
            <a:endParaRPr kumimoji="0" lang="en-GB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742950" y="165100"/>
            <a:ext cx="10515600" cy="1325563"/>
          </a:xfrm>
        </p:spPr>
        <p:txBody>
          <a:bodyPr/>
          <a:lstStyle/>
          <a:p>
            <a:r>
              <a:rPr lang="pl-PL" dirty="0"/>
              <a:t>Plon- </a:t>
            </a:r>
            <a:r>
              <a:rPr lang="pl-PL" dirty="0">
                <a:solidFill>
                  <a:srgbClr val="28AA70"/>
                </a:solidFill>
              </a:rPr>
              <a:t>Noskowo</a:t>
            </a:r>
            <a:endParaRPr lang="en-GB" dirty="0">
              <a:solidFill>
                <a:srgbClr val="28AA70"/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693878" y="1137139"/>
            <a:ext cx="5101004" cy="5232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457200" algn="just">
              <a:lnSpc>
                <a:spcPct val="150000"/>
              </a:lnSpc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Eksperyment w </a:t>
            </a:r>
            <a:r>
              <a:rPr lang="en-GB" dirty="0" err="1"/>
              <a:t>Noskow</a:t>
            </a:r>
            <a:r>
              <a:rPr lang="pl-PL" dirty="0" err="1"/>
              <a:t>ie</a:t>
            </a:r>
            <a:r>
              <a:rPr lang="pl-PL" dirty="0"/>
              <a:t> wykazał, że popiół z drewna działał lepiej z domieszką gipsu, który dodatkowo wzbogacał mieszankę  składników odżywczych o wysoką zawartość siarki.</a:t>
            </a:r>
            <a:endParaRPr lang="en-GB" dirty="0"/>
          </a:p>
          <a:p>
            <a:pPr marL="72000" indent="-457200" algn="just">
              <a:lnSpc>
                <a:spcPct val="150000"/>
              </a:lnSpc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Z drugiej strony popiół ze słomy, który jest naturalnie zasobny w potas i siarkę, dał lepsze efekty zmieszany z wapnem, które wzmocniło wapnujące właściwości popiołu słomianego i pozwoliło roślinom lepiej wykorzystać zawarty w nim potas.</a:t>
            </a:r>
            <a:endParaRPr lang="en-GB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Wykres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7067195"/>
              </p:ext>
            </p:extLst>
          </p:nvPr>
        </p:nvGraphicFramePr>
        <p:xfrm>
          <a:off x="145984" y="1358900"/>
          <a:ext cx="6547894" cy="45593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5767754" y="147706"/>
            <a:ext cx="6543675" cy="1428736"/>
          </a:xfrm>
        </p:spPr>
        <p:txBody>
          <a:bodyPr>
            <a:normAutofit/>
          </a:bodyPr>
          <a:lstStyle/>
          <a:p>
            <a:pPr eaLnBrk="1" hangingPunct="1"/>
            <a:r>
              <a:rPr lang="pl-PL" altLang="pl-PL" sz="4000" b="1" dirty="0"/>
              <a:t>Doświadczenie</a:t>
            </a:r>
            <a:br>
              <a:rPr lang="pl-PL" altLang="pl-PL" sz="4000" b="1" dirty="0"/>
            </a:br>
            <a:r>
              <a:rPr lang="pl-PL" altLang="pl-PL" sz="4000" b="1" dirty="0">
                <a:solidFill>
                  <a:schemeClr val="accent1">
                    <a:lumMod val="75000"/>
                  </a:schemeClr>
                </a:solidFill>
              </a:rPr>
              <a:t>polowe 2019-2021</a:t>
            </a:r>
          </a:p>
        </p:txBody>
      </p:sp>
      <p:sp>
        <p:nvSpPr>
          <p:cNvPr id="6" name="pole tekstowe 5"/>
          <p:cNvSpPr txBox="1"/>
          <p:nvPr/>
        </p:nvSpPr>
        <p:spPr>
          <a:xfrm>
            <a:off x="5471886" y="1490528"/>
            <a:ext cx="6434407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 </a:t>
            </a:r>
            <a:r>
              <a:rPr lang="pl-PL" dirty="0"/>
              <a:t>Doświadczenie założono w nowej </a:t>
            </a:r>
            <a:r>
              <a:rPr lang="pl-PL" dirty="0" smtClean="0"/>
              <a:t>lokalizacji</a:t>
            </a:r>
          </a:p>
          <a:p>
            <a:pPr algn="just">
              <a:spcBef>
                <a:spcPts val="1200"/>
              </a:spcBef>
              <a:buClr>
                <a:srgbClr val="28AA70"/>
              </a:buClr>
            </a:pPr>
            <a:r>
              <a:rPr lang="pl-PL" dirty="0" smtClean="0"/>
              <a:t> </a:t>
            </a:r>
            <a:r>
              <a:rPr lang="pl-PL" dirty="0"/>
              <a:t>we wsi </a:t>
            </a:r>
            <a:r>
              <a:rPr lang="en-GB" dirty="0" err="1"/>
              <a:t>Wrześnica</a:t>
            </a:r>
            <a:endParaRPr lang="en-GB" dirty="0"/>
          </a:p>
          <a:p>
            <a:pPr algn="just">
              <a:spcBef>
                <a:spcPts val="1200"/>
              </a:spcBef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Pole, które odłogowano, przez minione 5 lat</a:t>
            </a:r>
            <a:r>
              <a:rPr lang="en-GB" dirty="0"/>
              <a:t>, </a:t>
            </a:r>
            <a:r>
              <a:rPr lang="pl-PL" dirty="0"/>
              <a:t>z kiepskiej jakości glebą o niskim </a:t>
            </a:r>
            <a:r>
              <a:rPr lang="en-GB" dirty="0"/>
              <a:t>pH</a:t>
            </a:r>
          </a:p>
          <a:p>
            <a:pPr algn="just">
              <a:spcBef>
                <a:spcPts val="1200"/>
              </a:spcBef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Gleba </a:t>
            </a:r>
            <a:r>
              <a:rPr lang="pl-PL" dirty="0" smtClean="0"/>
              <a:t>- </a:t>
            </a:r>
            <a:r>
              <a:rPr lang="pl-PL" dirty="0"/>
              <a:t>glina-piaszczysta</a:t>
            </a:r>
            <a:endParaRPr lang="en-GB" dirty="0"/>
          </a:p>
          <a:p>
            <a:pPr algn="just">
              <a:spcBef>
                <a:spcPts val="1200"/>
              </a:spcBef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czynniki doświadczalne</a:t>
            </a:r>
            <a:r>
              <a:rPr lang="en-GB" dirty="0"/>
              <a:t>:</a:t>
            </a:r>
          </a:p>
          <a:p>
            <a:pPr lvl="1" algn="just">
              <a:spcBef>
                <a:spcPts val="1200"/>
              </a:spcBef>
              <a:buClr>
                <a:srgbClr val="28AA70"/>
              </a:buClr>
            </a:pPr>
            <a:r>
              <a:rPr lang="en-GB" dirty="0"/>
              <a:t>I. </a:t>
            </a:r>
            <a:r>
              <a:rPr lang="pl-PL" dirty="0" smtClean="0"/>
              <a:t>3</a:t>
            </a:r>
            <a:r>
              <a:rPr lang="en-GB" dirty="0" smtClean="0"/>
              <a:t> </a:t>
            </a:r>
            <a:r>
              <a:rPr lang="pl-PL" dirty="0" smtClean="0"/>
              <a:t>dawki</a:t>
            </a:r>
            <a:r>
              <a:rPr lang="en-GB" dirty="0" smtClean="0"/>
              <a:t> </a:t>
            </a:r>
            <a:r>
              <a:rPr lang="pl-PL" dirty="0" smtClean="0"/>
              <a:t> </a:t>
            </a:r>
            <a:r>
              <a:rPr lang="pl-PL" dirty="0"/>
              <a:t>popiołu z biomasy </a:t>
            </a:r>
            <a:r>
              <a:rPr lang="en-GB" dirty="0"/>
              <a:t>(</a:t>
            </a:r>
            <a:r>
              <a:rPr lang="pl-PL" dirty="0"/>
              <a:t>mieszanki popiołu z drewna i słomy</a:t>
            </a:r>
            <a:r>
              <a:rPr lang="en-GB" dirty="0"/>
              <a:t>) - </a:t>
            </a:r>
            <a:r>
              <a:rPr lang="en-GB" dirty="0" smtClean="0"/>
              <a:t>5</a:t>
            </a:r>
            <a:r>
              <a:rPr lang="en-GB" dirty="0"/>
              <a:t>, 10, 15 t/ha</a:t>
            </a:r>
          </a:p>
          <a:p>
            <a:pPr lvl="1" algn="just">
              <a:spcBef>
                <a:spcPts val="1200"/>
              </a:spcBef>
              <a:buClr>
                <a:srgbClr val="28AA70"/>
              </a:buClr>
            </a:pPr>
            <a:r>
              <a:rPr lang="en-GB" dirty="0"/>
              <a:t>II. </a:t>
            </a:r>
            <a:r>
              <a:rPr lang="pl-PL" dirty="0" smtClean="0"/>
              <a:t>3 </a:t>
            </a:r>
            <a:r>
              <a:rPr lang="pl-PL" dirty="0"/>
              <a:t>dawki</a:t>
            </a:r>
            <a:r>
              <a:rPr lang="en-GB" dirty="0"/>
              <a:t>  </a:t>
            </a:r>
            <a:r>
              <a:rPr lang="pl-PL" dirty="0" smtClean="0"/>
              <a:t>nawozu PROFIT 5, 10, 15 t/ha  (dawka </a:t>
            </a:r>
            <a:r>
              <a:rPr lang="pl-PL" dirty="0"/>
              <a:t>popiołu 5, 10, 15 t/ha + </a:t>
            </a:r>
            <a:r>
              <a:rPr lang="pl-PL" dirty="0" smtClean="0"/>
              <a:t>3 t/ha gipsu </a:t>
            </a:r>
            <a:r>
              <a:rPr lang="en-GB" dirty="0" err="1" smtClean="0"/>
              <a:t>SulfoPROFIT</a:t>
            </a:r>
            <a:r>
              <a:rPr lang="pl-PL" dirty="0" smtClean="0"/>
              <a:t>)</a:t>
            </a:r>
          </a:p>
          <a:p>
            <a:pPr lvl="1" algn="just">
              <a:spcBef>
                <a:spcPts val="1200"/>
              </a:spcBef>
              <a:buClr>
                <a:srgbClr val="28AA70"/>
              </a:buClr>
            </a:pPr>
            <a:r>
              <a:rPr lang="pl-PL" dirty="0" smtClean="0"/>
              <a:t>III. 2 poletka kontrolne – bez nawożenia i gips 3 t/ha</a:t>
            </a:r>
          </a:p>
          <a:p>
            <a:pPr lvl="1" algn="just">
              <a:spcBef>
                <a:spcPts val="1200"/>
              </a:spcBef>
              <a:buClr>
                <a:srgbClr val="28AA70"/>
              </a:buClr>
            </a:pPr>
            <a:r>
              <a:rPr lang="pl-PL" dirty="0" smtClean="0"/>
              <a:t>Rośliną </a:t>
            </a:r>
            <a:r>
              <a:rPr lang="pl-PL" dirty="0"/>
              <a:t>testową był jęczmień jary w pierwszym roku oraz kostrzewa czerwona w kolejnych dwóch latach</a:t>
            </a:r>
            <a:r>
              <a:rPr lang="en-GB" dirty="0"/>
              <a:t>.</a:t>
            </a:r>
          </a:p>
        </p:txBody>
      </p:sp>
      <p:pic>
        <p:nvPicPr>
          <p:cNvPr id="6145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-18763"/>
            <a:ext cx="5340804" cy="6876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3913" y="1052286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485775" y="155575"/>
            <a:ext cx="10515600" cy="1325563"/>
          </a:xfrm>
        </p:spPr>
        <p:txBody>
          <a:bodyPr/>
          <a:lstStyle/>
          <a:p>
            <a:r>
              <a:rPr lang="pl-PL" dirty="0"/>
              <a:t>2019 – Plon jęczmienia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jarego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781673" y="1299496"/>
            <a:ext cx="6267452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Dawka </a:t>
            </a:r>
            <a:r>
              <a:rPr lang="en-GB" dirty="0"/>
              <a:t> 3 ton g</a:t>
            </a:r>
            <a:r>
              <a:rPr lang="pl-PL" dirty="0" err="1"/>
              <a:t>ipsu</a:t>
            </a:r>
            <a:r>
              <a:rPr lang="pl-PL" dirty="0"/>
              <a:t> nieznacznie zwiększyła plon </a:t>
            </a:r>
            <a:r>
              <a:rPr lang="pl-PL" dirty="0" smtClean="0"/>
              <a:t>jęczmienia</a:t>
            </a:r>
            <a:r>
              <a:rPr lang="en-GB" dirty="0"/>
              <a:t>.</a:t>
            </a:r>
            <a:endParaRPr lang="pl-PL" dirty="0"/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pl-PL" dirty="0"/>
              <a:t>Optymalną dawką </a:t>
            </a:r>
            <a:r>
              <a:rPr lang="pl-PL" dirty="0" smtClean="0"/>
              <a:t>nawozu PROFIT było </a:t>
            </a:r>
            <a:r>
              <a:rPr lang="pl-PL" dirty="0"/>
              <a:t>5 ton na ha, pozwalając na uzyskanie najwyższego plonu. Dalsze zwiększanie dawki nawozu PROFIT prowadziło do obniżenia plonu.</a:t>
            </a:r>
            <a:endParaRPr lang="en-GB" dirty="0"/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W przypadku czystego popiołu z biomasy</a:t>
            </a:r>
            <a:r>
              <a:rPr lang="en-GB" dirty="0"/>
              <a:t>,</a:t>
            </a:r>
            <a:r>
              <a:rPr lang="pl-PL" dirty="0"/>
              <a:t> optymalny plon osiągnięto przy dawce 10 ton</a:t>
            </a:r>
            <a:r>
              <a:rPr lang="en-GB" dirty="0"/>
              <a:t> </a:t>
            </a:r>
            <a:r>
              <a:rPr lang="pl-PL" dirty="0"/>
              <a:t>a dalsze podnoszenie dawki powodowało lekkie obniżenie plonu</a:t>
            </a:r>
            <a:r>
              <a:rPr lang="en-GB" dirty="0"/>
              <a:t>.</a:t>
            </a:r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W</a:t>
            </a:r>
            <a:r>
              <a:rPr lang="en-GB" dirty="0"/>
              <a:t> 2020</a:t>
            </a:r>
            <a:r>
              <a:rPr lang="pl-PL" dirty="0"/>
              <a:t> po roku od aplikacji nawozów</a:t>
            </a:r>
            <a:r>
              <a:rPr lang="en-GB" dirty="0"/>
              <a:t> </a:t>
            </a:r>
            <a:r>
              <a:rPr lang="pl-PL" dirty="0"/>
              <a:t>kostrzewa czerwona uprawiana na tych samych poletkach</a:t>
            </a:r>
            <a:r>
              <a:rPr lang="en-GB" dirty="0"/>
              <a:t> </a:t>
            </a:r>
            <a:r>
              <a:rPr lang="pl-PL" dirty="0"/>
              <a:t>również wykazała wzrost plonu pod wpływem nawożenia popiołem, jednak nie był on tak znaczący</a:t>
            </a:r>
            <a:r>
              <a:rPr lang="en-GB" dirty="0"/>
              <a:t>.</a:t>
            </a:r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W 2021 nie zanotowano wpływu dawek nawozów zastosowanych w 2019 na plon kostrzewy czerwonej</a:t>
            </a:r>
            <a:r>
              <a:rPr lang="en-GB" dirty="0"/>
              <a:t>. </a:t>
            </a:r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</a:p>
        </p:txBody>
      </p:sp>
      <p:graphicFrame>
        <p:nvGraphicFramePr>
          <p:cNvPr id="7" name="Wykres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6192790"/>
              </p:ext>
            </p:extLst>
          </p:nvPr>
        </p:nvGraphicFramePr>
        <p:xfrm>
          <a:off x="70511" y="1299496"/>
          <a:ext cx="5781673" cy="4862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pole tekstowe 1"/>
          <p:cNvSpPr txBox="1"/>
          <p:nvPr/>
        </p:nvSpPr>
        <p:spPr>
          <a:xfrm>
            <a:off x="1030513" y="1583100"/>
            <a:ext cx="17707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400" dirty="0"/>
              <a:t>Gips 3t/ha</a:t>
            </a:r>
            <a:endParaRPr lang="en-GB" sz="1400" dirty="0"/>
          </a:p>
        </p:txBody>
      </p:sp>
      <p:cxnSp>
        <p:nvCxnSpPr>
          <p:cNvPr id="9" name="Łącznik prosty ze strzałką 8"/>
          <p:cNvCxnSpPr/>
          <p:nvPr/>
        </p:nvCxnSpPr>
        <p:spPr>
          <a:xfrm>
            <a:off x="1336542" y="1890877"/>
            <a:ext cx="0" cy="1139632"/>
          </a:xfrm>
          <a:prstGeom prst="straightConnector1">
            <a:avLst/>
          </a:prstGeom>
          <a:ln w="60325" cmpd="sng">
            <a:solidFill>
              <a:schemeClr val="accent1">
                <a:lumMod val="75000"/>
              </a:schemeClr>
            </a:solidFill>
            <a:headEnd type="none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xmlns="" id="{3284A7E3-804D-674E-905F-54DD03F1C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Wpływ nawozu PROFIT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na właściwości gleby</a:t>
            </a:r>
            <a:endParaRPr lang="da-DK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3" name="Pladsholder til slidenummer 2">
            <a:extLst>
              <a:ext uri="{FF2B5EF4-FFF2-40B4-BE49-F238E27FC236}">
                <a16:creationId xmlns:a16="http://schemas.microsoft.com/office/drawing/2014/main" xmlns="" id="{20C32409-F906-F445-8B63-018643BBA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14</a:t>
            </a:fld>
            <a:endParaRPr lang="en-US"/>
          </a:p>
        </p:txBody>
      </p:sp>
      <p:graphicFrame>
        <p:nvGraphicFramePr>
          <p:cNvPr id="5" name="Symbol zastępczy zawartości 3">
            <a:extLst>
              <a:ext uri="{FF2B5EF4-FFF2-40B4-BE49-F238E27FC236}">
                <a16:creationId xmlns:a16="http://schemas.microsoft.com/office/drawing/2014/main" xmlns="" id="{1B2F2358-150B-1141-B079-8CC683317DC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8199133"/>
              </p:ext>
            </p:extLst>
          </p:nvPr>
        </p:nvGraphicFramePr>
        <p:xfrm>
          <a:off x="234950" y="959718"/>
          <a:ext cx="5267779" cy="22821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pole tekstowe 4">
            <a:extLst>
              <a:ext uri="{FF2B5EF4-FFF2-40B4-BE49-F238E27FC236}">
                <a16:creationId xmlns:a16="http://schemas.microsoft.com/office/drawing/2014/main" xmlns="" id="{4E8C7ED0-6AD1-1D43-8562-59FE50A1D3D4}"/>
              </a:ext>
            </a:extLst>
          </p:cNvPr>
          <p:cNvSpPr txBox="1"/>
          <p:nvPr/>
        </p:nvSpPr>
        <p:spPr>
          <a:xfrm>
            <a:off x="441502" y="3592287"/>
            <a:ext cx="50612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Zwiększanie dawki nawozu PROFIT powodowało podnoszenie </a:t>
            </a:r>
            <a:r>
              <a:rPr lang="pl-PL" dirty="0" err="1"/>
              <a:t>pH</a:t>
            </a:r>
            <a:r>
              <a:rPr lang="pl-PL" dirty="0"/>
              <a:t> gleby</a:t>
            </a:r>
            <a:r>
              <a:rPr lang="en-GB" dirty="0"/>
              <a:t>.</a:t>
            </a:r>
          </a:p>
          <a:p>
            <a:pPr algn="just"/>
            <a:endParaRPr lang="en-GB" dirty="0"/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Nawet trzy lata od zastosowania nawozu jego wpływ na </a:t>
            </a:r>
            <a:r>
              <a:rPr lang="pl-PL" dirty="0" err="1"/>
              <a:t>pH</a:t>
            </a:r>
            <a:r>
              <a:rPr lang="pl-PL" dirty="0"/>
              <a:t> gleby się utrzymywał, chociaż </a:t>
            </a:r>
            <a:r>
              <a:rPr lang="pl-PL" dirty="0" err="1"/>
              <a:t>pH</a:t>
            </a:r>
            <a:r>
              <a:rPr lang="pl-PL" dirty="0"/>
              <a:t> obniżało się na </a:t>
            </a:r>
            <a:r>
              <a:rPr lang="pl-PL" dirty="0" smtClean="0"/>
              <a:t>skutek </a:t>
            </a:r>
            <a:r>
              <a:rPr lang="pl-PL" dirty="0"/>
              <a:t>ciągłej uprawy</a:t>
            </a:r>
            <a:r>
              <a:rPr lang="en-GB" dirty="0"/>
              <a:t>.</a:t>
            </a:r>
          </a:p>
        </p:txBody>
      </p:sp>
      <p:graphicFrame>
        <p:nvGraphicFramePr>
          <p:cNvPr id="7" name="Symbol zastępczy zawartości 3">
            <a:extLst>
              <a:ext uri="{FF2B5EF4-FFF2-40B4-BE49-F238E27FC236}">
                <a16:creationId xmlns:a16="http://schemas.microsoft.com/office/drawing/2014/main" xmlns="" id="{69BD1545-8CC0-D044-8EE7-2F3F208471CF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57054728"/>
              </p:ext>
            </p:extLst>
          </p:nvPr>
        </p:nvGraphicFramePr>
        <p:xfrm>
          <a:off x="6096000" y="959717"/>
          <a:ext cx="5701185" cy="27645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pole tekstowe 4">
            <a:extLst>
              <a:ext uri="{FF2B5EF4-FFF2-40B4-BE49-F238E27FC236}">
                <a16:creationId xmlns:a16="http://schemas.microsoft.com/office/drawing/2014/main" xmlns="" id="{B235369D-E75D-A446-BFA6-B5EF743C5366}"/>
              </a:ext>
            </a:extLst>
          </p:cNvPr>
          <p:cNvSpPr txBox="1"/>
          <p:nvPr/>
        </p:nvSpPr>
        <p:spPr>
          <a:xfrm>
            <a:off x="6253843" y="3592287"/>
            <a:ext cx="549665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Zastosowanie nawozów PROFIT prowadziło do wzrostu zasobności gleby w przyswajalny fosfor.</a:t>
            </a:r>
            <a:endParaRPr lang="en-GB" dirty="0"/>
          </a:p>
          <a:p>
            <a:pPr algn="just"/>
            <a:endParaRPr lang="en-GB" dirty="0"/>
          </a:p>
          <a:p>
            <a:pPr algn="just"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W następnych latach doszło do wyrównania zasobności fosforu w </a:t>
            </a:r>
            <a:r>
              <a:rPr lang="pl-PL" dirty="0" err="1"/>
              <a:t>glebue</a:t>
            </a:r>
            <a:r>
              <a:rPr lang="pl-PL" dirty="0"/>
              <a:t> między poletkami doświadczalnymi</a:t>
            </a:r>
            <a:r>
              <a:rPr lang="en-GB" dirty="0"/>
              <a:t>.</a:t>
            </a:r>
            <a:r>
              <a:rPr lang="pl-PL" dirty="0"/>
              <a:t> Jedynie najwyższa dawka nawozu </a:t>
            </a:r>
            <a:r>
              <a:rPr lang="en-GB" dirty="0"/>
              <a:t>(15 t/ha) </a:t>
            </a:r>
            <a:r>
              <a:rPr lang="pl-PL" dirty="0"/>
              <a:t>pozwoliła na utrzymanie wyższej zasobności w drugim roku od zastosowania</a:t>
            </a:r>
            <a:r>
              <a:rPr lang="en-GB" dirty="0"/>
              <a:t>. </a:t>
            </a: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31818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15</a:t>
            </a:fld>
            <a:endParaRPr lang="en-US" dirty="0"/>
          </a:p>
        </p:txBody>
      </p:sp>
      <p:graphicFrame>
        <p:nvGraphicFramePr>
          <p:cNvPr id="3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7343296"/>
              </p:ext>
            </p:extLst>
          </p:nvPr>
        </p:nvGraphicFramePr>
        <p:xfrm>
          <a:off x="600035" y="1209674"/>
          <a:ext cx="5505489" cy="4848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334125" y="1947868"/>
            <a:ext cx="5524500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Nawożenie </a:t>
            </a:r>
            <a:r>
              <a:rPr lang="pl-PL" dirty="0" err="1"/>
              <a:t>PROFITem</a:t>
            </a:r>
            <a:r>
              <a:rPr lang="pl-PL" dirty="0"/>
              <a:t> miało silny wpływ na zasobność gleby w potas w pierwszym roku po zastosowaniu. </a:t>
            </a:r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pl-PL" dirty="0"/>
              <a:t>W drugim roku wpływ był nadal widoczny. Ale zasobność gleby w potas uległa znacznemu obniżeniu, najprawdopodobniej na skutek wymywania oraz wynoszenia potasu z plonem roślin. </a:t>
            </a:r>
            <a:endParaRPr lang="en-GB" dirty="0"/>
          </a:p>
          <a:p>
            <a:pPr marL="72000" indent="-4572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Zaskakująco w trzecim roku od aplikacji zasobność gleby w potas nieznacznie wzrosła</a:t>
            </a:r>
            <a:r>
              <a:rPr lang="en-GB" dirty="0"/>
              <a:t>.</a:t>
            </a:r>
            <a:r>
              <a:rPr lang="pl-PL" dirty="0"/>
              <a:t> Mógł to być wynik mobilizacji form potasu, które wcześniej były nierozpuszczalne.</a:t>
            </a:r>
            <a:r>
              <a:rPr lang="en-GB" dirty="0"/>
              <a:t> 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3284A7E3-804D-674E-905F-54DD03F1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26" y="307975"/>
            <a:ext cx="9705039" cy="815975"/>
          </a:xfrm>
        </p:spPr>
        <p:txBody>
          <a:bodyPr>
            <a:normAutofit fontScale="90000"/>
          </a:bodyPr>
          <a:lstStyle/>
          <a:p>
            <a:r>
              <a:rPr lang="pl-PL" dirty="0"/>
              <a:t>Wpływ nawozu PROFIT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na właściwości gleby</a:t>
            </a:r>
            <a:endParaRPr lang="da-DK" dirty="0">
              <a:solidFill>
                <a:srgbClr val="00B05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16</a:t>
            </a:fld>
            <a:endParaRPr lang="en-US" dirty="0"/>
          </a:p>
        </p:txBody>
      </p:sp>
      <p:graphicFrame>
        <p:nvGraphicFramePr>
          <p:cNvPr id="3" name="Symbol zastępczy zawartości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9614844"/>
              </p:ext>
            </p:extLst>
          </p:nvPr>
        </p:nvGraphicFramePr>
        <p:xfrm>
          <a:off x="209511" y="1209653"/>
          <a:ext cx="6000789" cy="4848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pole tekstowe 4"/>
          <p:cNvSpPr txBox="1"/>
          <p:nvPr/>
        </p:nvSpPr>
        <p:spPr>
          <a:xfrm>
            <a:off x="6334090" y="2238384"/>
            <a:ext cx="5135965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3429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Zasobność gleby w magnez wzrosła na skutek nawożenia nawozem PROFIT w pierwszym roku po zastosowaniu</a:t>
            </a:r>
            <a:r>
              <a:rPr lang="en-GB" dirty="0"/>
              <a:t>.</a:t>
            </a:r>
          </a:p>
          <a:p>
            <a:pPr marL="72000" indent="-3429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pl-PL" dirty="0"/>
              <a:t>Następnie w następnym roku zasobność uległa obniżeniu, najprawdopodobniej na skutek wymywania i wynoszenia magnezu wraz z plonem roślin.</a:t>
            </a:r>
            <a:endParaRPr lang="en-GB" dirty="0"/>
          </a:p>
          <a:p>
            <a:pPr marL="72000" indent="-342900" algn="just">
              <a:spcAft>
                <a:spcPts val="1200"/>
              </a:spcAft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Podobnie jak w przypadku potasu w trzecim roku od zastosowania zasobność gleby w magnez wrosła, jednak nie wykazywała korelacji w stosunku do dawki nawozu PROFIT.</a:t>
            </a:r>
            <a:endParaRPr lang="en-GB" dirty="0"/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xmlns="" id="{3284A7E3-804D-674E-905F-54DD03F1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26" y="307975"/>
            <a:ext cx="9705039" cy="815975"/>
          </a:xfrm>
        </p:spPr>
        <p:txBody>
          <a:bodyPr>
            <a:normAutofit fontScale="90000"/>
          </a:bodyPr>
          <a:lstStyle/>
          <a:p>
            <a:r>
              <a:rPr lang="pl-PL" dirty="0"/>
              <a:t>Wpływ nawozu PROFIT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na właściwości gleby</a:t>
            </a:r>
            <a:endParaRPr lang="da-DK" dirty="0">
              <a:solidFill>
                <a:srgbClr val="00B05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Titel 1">
            <a:extLst>
              <a:ext uri="{FF2B5EF4-FFF2-40B4-BE49-F238E27FC236}">
                <a16:creationId xmlns:a16="http://schemas.microsoft.com/office/drawing/2014/main" xmlns="" id="{3284A7E3-804D-674E-905F-54DD03F1CB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8226" y="307975"/>
            <a:ext cx="9705039" cy="815975"/>
          </a:xfrm>
        </p:spPr>
        <p:txBody>
          <a:bodyPr>
            <a:normAutofit fontScale="90000"/>
          </a:bodyPr>
          <a:lstStyle/>
          <a:p>
            <a:r>
              <a:rPr lang="pl-PL" dirty="0"/>
              <a:t>Porównanie zawartości metali ciężkich w glebie nawożonej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nawozami PROFIT </a:t>
            </a:r>
            <a:r>
              <a:rPr lang="pl-PL" dirty="0"/>
              <a:t>do innych typów nawozów</a:t>
            </a:r>
            <a:endParaRPr lang="en-GB" dirty="0">
              <a:solidFill>
                <a:srgbClr val="00B050"/>
              </a:solidFill>
            </a:endParaRPr>
          </a:p>
        </p:txBody>
      </p:sp>
      <p:graphicFrame>
        <p:nvGraphicFramePr>
          <p:cNvPr id="5" name="Wykres 4"/>
          <p:cNvGraphicFramePr/>
          <p:nvPr>
            <p:extLst>
              <p:ext uri="{D42A27DB-BD31-4B8C-83A1-F6EECF244321}">
                <p14:modId xmlns:p14="http://schemas.microsoft.com/office/powerpoint/2010/main" val="2306776127"/>
              </p:ext>
            </p:extLst>
          </p:nvPr>
        </p:nvGraphicFramePr>
        <p:xfrm>
          <a:off x="523876" y="1400175"/>
          <a:ext cx="3314700" cy="27218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Wykres 5"/>
          <p:cNvGraphicFramePr/>
          <p:nvPr>
            <p:extLst>
              <p:ext uri="{D42A27DB-BD31-4B8C-83A1-F6EECF244321}">
                <p14:modId xmlns:p14="http://schemas.microsoft.com/office/powerpoint/2010/main" val="1524125815"/>
              </p:ext>
            </p:extLst>
          </p:nvPr>
        </p:nvGraphicFramePr>
        <p:xfrm>
          <a:off x="1181100" y="4140476"/>
          <a:ext cx="6505575" cy="24574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Wykres 6"/>
          <p:cNvGraphicFramePr/>
          <p:nvPr>
            <p:extLst>
              <p:ext uri="{D42A27DB-BD31-4B8C-83A1-F6EECF244321}">
                <p14:modId xmlns:p14="http://schemas.microsoft.com/office/powerpoint/2010/main" val="2274066648"/>
              </p:ext>
            </p:extLst>
          </p:nvPr>
        </p:nvGraphicFramePr>
        <p:xfrm>
          <a:off x="4038601" y="1428750"/>
          <a:ext cx="3467100" cy="25717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pole tekstowe 7"/>
          <p:cNvSpPr txBox="1"/>
          <p:nvPr/>
        </p:nvSpPr>
        <p:spPr>
          <a:xfrm>
            <a:off x="8305800" y="1819275"/>
            <a:ext cx="30861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graphicFrame>
        <p:nvGraphicFramePr>
          <p:cNvPr id="11" name="Tabela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07797529"/>
              </p:ext>
            </p:extLst>
          </p:nvPr>
        </p:nvGraphicFramePr>
        <p:xfrm>
          <a:off x="7541846" y="876937"/>
          <a:ext cx="4614008" cy="572098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0523"/>
                <a:gridCol w="4283485"/>
              </a:tblGrid>
              <a:tr h="674984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7.</a:t>
                      </a:r>
                      <a:endParaRPr lang="en-GB" sz="1400" b="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indent="0" algn="just" fontAlgn="b">
                        <a:spcAft>
                          <a:spcPts val="1200"/>
                        </a:spcAft>
                        <a:buFont typeface="+mj-lt"/>
                        <a:buNone/>
                      </a:pPr>
                      <a:r>
                        <a:rPr lang="pl-PL" sz="1800" u="none" strike="noStrike" noProof="0" dirty="0" smtClean="0"/>
                        <a:t>Pole nawożone nawozami PROFIT od</a:t>
                      </a:r>
                      <a:r>
                        <a:rPr lang="en-GB" sz="1800" u="none" strike="noStrike" noProof="0" dirty="0" smtClean="0"/>
                        <a:t> 2020 </a:t>
                      </a:r>
                      <a:r>
                        <a:rPr lang="pl-PL" sz="1800" u="none" strike="noStrike" noProof="0" dirty="0" smtClean="0"/>
                        <a:t>do</a:t>
                      </a:r>
                      <a:r>
                        <a:rPr lang="en-GB" sz="1800" u="none" strike="noStrike" noProof="0" dirty="0" smtClean="0"/>
                        <a:t> 2021 </a:t>
                      </a:r>
                      <a:r>
                        <a:rPr lang="pl-PL" sz="1800" u="none" strike="noStrike" noProof="0" dirty="0" smtClean="0"/>
                        <a:t>z dodatkiem</a:t>
                      </a:r>
                      <a:r>
                        <a:rPr lang="pl-PL" sz="1800" u="none" strike="noStrike" baseline="0" noProof="0" dirty="0" smtClean="0"/>
                        <a:t> podłoża do pieczarek</a:t>
                      </a:r>
                      <a:r>
                        <a:rPr lang="en-GB" sz="1800" u="none" strike="noStrike" noProof="0" dirty="0" smtClean="0"/>
                        <a:t> (2020)</a:t>
                      </a:r>
                      <a:endParaRPr lang="pl-PL" sz="1800" b="0" i="0" u="none" strike="noStrike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944978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6.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none" strike="noStrike" noProof="0" dirty="0" smtClean="0"/>
                        <a:t>Pole nawożone nawozami PROFIT od</a:t>
                      </a:r>
                      <a:r>
                        <a:rPr lang="en-GB" sz="1800" u="none" strike="noStrike" noProof="0" dirty="0" smtClean="0"/>
                        <a:t> 2019 </a:t>
                      </a:r>
                      <a:r>
                        <a:rPr lang="pl-PL" sz="1800" u="none" strike="noStrike" noProof="0" dirty="0" smtClean="0"/>
                        <a:t>do</a:t>
                      </a:r>
                      <a:r>
                        <a:rPr lang="en-GB" sz="1800" u="none" strike="noStrike" noProof="0" dirty="0" smtClean="0"/>
                        <a:t> 2021 </a:t>
                      </a:r>
                      <a:r>
                        <a:rPr lang="pl-PL" sz="1800" u="none" strike="noStrike" noProof="0" dirty="0" smtClean="0"/>
                        <a:t>z dodatkiem nawozów organicznych podłoża</a:t>
                      </a:r>
                      <a:r>
                        <a:rPr lang="pl-PL" sz="1800" u="none" strike="noStrike" baseline="0" noProof="0" dirty="0" smtClean="0"/>
                        <a:t> do pieczarek oraz pomiotu ptasiego</a:t>
                      </a:r>
                      <a:endParaRPr lang="pl-PL" sz="1800" b="0" i="0" u="none" strike="noStrike" baseline="0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4984">
                <a:tc>
                  <a:txBody>
                    <a:bodyPr/>
                    <a:lstStyle/>
                    <a:p>
                      <a:r>
                        <a:rPr lang="pl-PL" sz="1400" u="none" strike="noStrike" baseline="0" noProof="0" dirty="0" smtClean="0"/>
                        <a:t>5. 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none" strike="noStrike" noProof="0" dirty="0" smtClean="0"/>
                        <a:t>Pole intensywnie nawożone produktami</a:t>
                      </a:r>
                      <a:r>
                        <a:rPr lang="pl-PL" sz="1800" u="none" strike="noStrike" baseline="0" noProof="0" dirty="0" smtClean="0"/>
                        <a:t> Agro Trade od 2015 roku</a:t>
                      </a:r>
                      <a:endParaRPr lang="pl-PL" sz="1800" b="0" i="0" u="none" strike="noStrike" baseline="0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04991">
                <a:tc>
                  <a:txBody>
                    <a:bodyPr/>
                    <a:lstStyle/>
                    <a:p>
                      <a:r>
                        <a:rPr lang="pl-PL" sz="1400" u="none" strike="noStrike" baseline="0" noProof="0" dirty="0" smtClean="0"/>
                        <a:t>4. 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none" strike="noStrike" noProof="0" dirty="0" smtClean="0"/>
                        <a:t>Pole nawożone nawozami konwencjonalnymi</a:t>
                      </a:r>
                      <a:endParaRPr lang="pl-PL" sz="1800" b="0" i="0" u="none" strike="noStrike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474005">
                <a:tc>
                  <a:txBody>
                    <a:bodyPr/>
                    <a:lstStyle/>
                    <a:p>
                      <a:r>
                        <a:rPr lang="pl-PL" sz="1400" u="none" strike="noStrike" noProof="0" dirty="0" smtClean="0"/>
                        <a:t>3.</a:t>
                      </a:r>
                      <a:r>
                        <a:rPr lang="pl-PL" sz="1400" u="none" strike="noStrike" baseline="0" noProof="0" dirty="0" smtClean="0"/>
                        <a:t> 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none" strike="noStrike" noProof="0" dirty="0" smtClean="0"/>
                        <a:t>Pole z</a:t>
                      </a:r>
                      <a:r>
                        <a:rPr lang="pl-PL" sz="1800" u="none" strike="noStrike" baseline="0" noProof="0" dirty="0" smtClean="0"/>
                        <a:t> gospodarstwa ekologicznego</a:t>
                      </a:r>
                      <a:endParaRPr lang="en-GB" sz="1800" b="0" i="0" u="none" strike="noStrike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4984">
                <a:tc>
                  <a:txBody>
                    <a:bodyPr/>
                    <a:lstStyle/>
                    <a:p>
                      <a:r>
                        <a:rPr lang="pl-PL" sz="1400" u="none" strike="noStrike" noProof="0" dirty="0" smtClean="0"/>
                        <a:t>2. 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none" strike="noStrike" noProof="0" dirty="0" smtClean="0"/>
                        <a:t>Pole na którym zastosowano</a:t>
                      </a:r>
                      <a:r>
                        <a:rPr lang="pl-PL" sz="1800" u="none" strike="noStrike" baseline="0" noProof="0" dirty="0" smtClean="0"/>
                        <a:t> jedynie nawozy mineralne w ograniczonej ilości</a:t>
                      </a:r>
                      <a:endParaRPr lang="en-GB" sz="1800" b="0" i="0" u="none" strike="noStrike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674984">
                <a:tc>
                  <a:txBody>
                    <a:bodyPr/>
                    <a:lstStyle/>
                    <a:p>
                      <a:r>
                        <a:rPr lang="pl-PL" sz="1400" dirty="0" smtClean="0"/>
                        <a:t>1.</a:t>
                      </a:r>
                      <a:endParaRPr lang="en-GB" sz="140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800" u="none" strike="noStrike" noProof="0" dirty="0" smtClean="0"/>
                        <a:t>Pole intensywnie nawożone konwencjonalnymi</a:t>
                      </a:r>
                      <a:r>
                        <a:rPr lang="pl-PL" sz="1800" u="none" strike="noStrike" baseline="0" noProof="0" dirty="0" smtClean="0"/>
                        <a:t> nawozami mineralnymi</a:t>
                      </a:r>
                      <a:endParaRPr lang="en-GB" sz="1800" b="0" i="0" u="none" strike="noStrike" noProof="0" dirty="0" smtClean="0">
                        <a:solidFill>
                          <a:srgbClr val="000000"/>
                        </a:solidFill>
                        <a:latin typeface="+mn-lt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" name="Obiek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59657067"/>
              </p:ext>
            </p:extLst>
          </p:nvPr>
        </p:nvGraphicFramePr>
        <p:xfrm>
          <a:off x="252413" y="1243013"/>
          <a:ext cx="1930400" cy="472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7" r:id="rId4" imgW="1592718" imgH="3345470" progId="MSPhotoEd.3">
                  <p:embed/>
                </p:oleObj>
              </mc:Choice>
              <mc:Fallback>
                <p:oleObj r:id="rId4" imgW="1592718" imgH="3345470" progId="MSPhotoEd.3">
                  <p:embed/>
                  <p:pic>
                    <p:nvPicPr>
                      <p:cNvPr id="0" name="Object 10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1243013"/>
                        <a:ext cx="1930400" cy="472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320832" y="62804"/>
            <a:ext cx="9705039" cy="815975"/>
          </a:xfrm>
        </p:spPr>
        <p:txBody>
          <a:bodyPr/>
          <a:lstStyle/>
          <a:p>
            <a:r>
              <a:rPr lang="pl-PL" dirty="0" smtClean="0"/>
              <a:t>Metodyka </a:t>
            </a:r>
            <a:r>
              <a:rPr lang="pl-PL" dirty="0" smtClean="0">
                <a:solidFill>
                  <a:schemeClr val="accent1">
                    <a:lumMod val="75000"/>
                  </a:schemeClr>
                </a:solidFill>
              </a:rPr>
              <a:t>badań</a:t>
            </a:r>
            <a:endParaRPr lang="en-GB" dirty="0"/>
          </a:p>
        </p:txBody>
      </p:sp>
      <p:sp>
        <p:nvSpPr>
          <p:cNvPr id="8" name="Rectangle 1043">
            <a:extLst>
              <a:ext uri="{FF2B5EF4-FFF2-40B4-BE49-F238E27FC236}">
                <a16:creationId xmlns="" xmlns:a16="http://schemas.microsoft.com/office/drawing/2014/main" id="{8805DD38-EED5-4D48-ACCF-DA359286F4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9496" y="937846"/>
            <a:ext cx="9149533" cy="5696318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endParaRPr lang="pl-PL"/>
          </a:p>
        </p:txBody>
      </p:sp>
      <p:sp>
        <p:nvSpPr>
          <p:cNvPr id="9" name="Prostokąt 8">
            <a:extLst>
              <a:ext uri="{FF2B5EF4-FFF2-40B4-BE49-F238E27FC236}">
                <a16:creationId xmlns="" xmlns:a16="http://schemas.microsoft.com/office/drawing/2014/main" id="{9D7C40D1-B9B0-4C4F-BD80-5E6DE0AACC84}"/>
              </a:ext>
            </a:extLst>
          </p:cNvPr>
          <p:cNvSpPr/>
          <p:nvPr/>
        </p:nvSpPr>
        <p:spPr>
          <a:xfrm>
            <a:off x="2973430" y="1062051"/>
            <a:ext cx="8879471" cy="2443149"/>
          </a:xfrm>
          <a:prstGeom prst="rect">
            <a:avLst/>
          </a:prstGeom>
          <a:gradFill flip="none" rotWithShape="1">
            <a:gsLst>
              <a:gs pos="0">
                <a:srgbClr val="6FFC64">
                  <a:tint val="66000"/>
                  <a:satMod val="160000"/>
                </a:srgbClr>
              </a:gs>
              <a:gs pos="50000">
                <a:srgbClr val="6FFC64">
                  <a:tint val="44500"/>
                  <a:satMod val="160000"/>
                </a:srgbClr>
              </a:gs>
              <a:gs pos="100000">
                <a:srgbClr val="6FFC64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  <a:ln/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0" name="Prostokąt 9">
            <a:extLst>
              <a:ext uri="{FF2B5EF4-FFF2-40B4-BE49-F238E27FC236}">
                <a16:creationId xmlns="" xmlns:a16="http://schemas.microsoft.com/office/drawing/2014/main" id="{27A890F9-BCB4-46E5-95EC-029343599212}"/>
              </a:ext>
            </a:extLst>
          </p:cNvPr>
          <p:cNvSpPr/>
          <p:nvPr/>
        </p:nvSpPr>
        <p:spPr>
          <a:xfrm>
            <a:off x="2973429" y="3623489"/>
            <a:ext cx="8830568" cy="2901092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l-PL"/>
          </a:p>
        </p:txBody>
      </p:sp>
      <p:sp>
        <p:nvSpPr>
          <p:cNvPr id="11" name="Rectangle 1035">
            <a:extLst>
              <a:ext uri="{FF2B5EF4-FFF2-40B4-BE49-F238E27FC236}">
                <a16:creationId xmlns="" xmlns:a16="http://schemas.microsoft.com/office/drawing/2014/main" id="{A86BFB9B-7488-4791-B3D9-AB12E5ED41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3708" y="1574572"/>
            <a:ext cx="1219200" cy="227308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2" name="Rectangle 1041">
            <a:extLst>
              <a:ext uri="{FF2B5EF4-FFF2-40B4-BE49-F238E27FC236}">
                <a16:creationId xmlns="" xmlns:a16="http://schemas.microsoft.com/office/drawing/2014/main" id="{B5CA1F88-D58D-4F72-B50A-DAB8239731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134" y="1062052"/>
            <a:ext cx="8695537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pl-PL" sz="1800" b="1" u="sng" dirty="0"/>
              <a:t>BADANIA POLOWE (</a:t>
            </a:r>
            <a:r>
              <a:rPr lang="pl-PL" altLang="pl-PL" sz="1600" b="1" u="sng" dirty="0"/>
              <a:t>Wiosna-W, Jesień-J</a:t>
            </a:r>
            <a:r>
              <a:rPr lang="pl-PL" altLang="pl-PL" sz="1800" b="1" u="sng" dirty="0"/>
              <a:t>)</a:t>
            </a:r>
            <a:r>
              <a:rPr lang="pl-PL" altLang="pl-PL" sz="1800" b="1" dirty="0"/>
              <a:t>:</a:t>
            </a:r>
          </a:p>
          <a:p>
            <a:r>
              <a:rPr lang="pl-PL" altLang="pl-PL" sz="1800" b="1" dirty="0">
                <a:solidFill>
                  <a:srgbClr val="FF0000"/>
                </a:solidFill>
              </a:rPr>
              <a:t>- W</a:t>
            </a:r>
            <a:r>
              <a:rPr lang="pl-PL" altLang="pl-PL" sz="1800" b="1" dirty="0">
                <a:solidFill>
                  <a:srgbClr val="FF0000"/>
                </a:solidFill>
                <a:ea typeface="Arial Unicode MS" pitchFamily="34" charset="-128"/>
              </a:rPr>
              <a:t>ilgotno</a:t>
            </a:r>
            <a:r>
              <a:rPr lang="pl-PL" altLang="pl-PL" sz="1800" b="1" dirty="0">
                <a:solidFill>
                  <a:srgbClr val="FF0000"/>
                </a:solidFill>
              </a:rPr>
              <a:t>ść</a:t>
            </a:r>
            <a:r>
              <a:rPr lang="pl-PL" altLang="pl-PL" sz="1800" b="1" dirty="0">
                <a:solidFill>
                  <a:srgbClr val="FF0000"/>
                </a:solidFill>
                <a:ea typeface="Arial Unicode MS" pitchFamily="34" charset="-128"/>
              </a:rPr>
              <a:t> </a:t>
            </a:r>
            <a:r>
              <a:rPr lang="pl-PL" altLang="pl-PL" sz="1800" b="1" dirty="0">
                <a:solidFill>
                  <a:srgbClr val="FF0000"/>
                </a:solidFill>
              </a:rPr>
              <a:t>aktualna</a:t>
            </a:r>
          </a:p>
          <a:p>
            <a:r>
              <a:rPr lang="pl-PL" altLang="pl-PL" sz="1800" b="1" dirty="0">
                <a:solidFill>
                  <a:srgbClr val="FF0000"/>
                </a:solidFill>
              </a:rPr>
              <a:t>- Gę</a:t>
            </a:r>
            <a:r>
              <a:rPr lang="pl-PL" altLang="pl-PL" sz="1800" b="1" dirty="0">
                <a:solidFill>
                  <a:srgbClr val="FF0000"/>
                </a:solidFill>
                <a:ea typeface="Arial Unicode MS" pitchFamily="34" charset="-128"/>
              </a:rPr>
              <a:t>sto</a:t>
            </a:r>
            <a:r>
              <a:rPr lang="pl-PL" altLang="pl-PL" sz="1800" b="1" dirty="0">
                <a:solidFill>
                  <a:srgbClr val="FF0000"/>
                </a:solidFill>
              </a:rPr>
              <a:t>ść objętościowa</a:t>
            </a:r>
          </a:p>
          <a:p>
            <a:endParaRPr lang="pl-PL" altLang="pl-PL" sz="1800" b="1" dirty="0"/>
          </a:p>
          <a:p>
            <a:r>
              <a:rPr lang="pl-PL" altLang="pl-PL" sz="1800" b="1" dirty="0"/>
              <a:t>- Z</a:t>
            </a:r>
            <a:r>
              <a:rPr lang="pl-PL" altLang="pl-PL" sz="1800" b="1" dirty="0">
                <a:cs typeface="Times New Roman" panose="02020603050405020304" pitchFamily="18" charset="0"/>
              </a:rPr>
              <a:t>wi</a:t>
            </a:r>
            <a:r>
              <a:rPr lang="pl-PL" altLang="pl-PL" sz="1800" b="1" dirty="0"/>
              <a:t>ęz</a:t>
            </a:r>
            <a:r>
              <a:rPr lang="pl-PL" altLang="pl-PL" sz="1800" b="1" dirty="0">
                <a:cs typeface="Times New Roman" panose="02020603050405020304" pitchFamily="18" charset="0"/>
              </a:rPr>
              <a:t>ło</a:t>
            </a:r>
            <a:r>
              <a:rPr lang="pl-PL" altLang="pl-PL" sz="1800" b="1" dirty="0"/>
              <a:t>ść</a:t>
            </a:r>
            <a:r>
              <a:rPr lang="pl-PL" altLang="pl-PL" sz="1800" b="1" dirty="0">
                <a:cs typeface="Times New Roman" panose="02020603050405020304" pitchFamily="18" charset="0"/>
              </a:rPr>
              <a:t> </a:t>
            </a:r>
            <a:endParaRPr lang="pl-PL" altLang="pl-PL" sz="1800" b="1" dirty="0"/>
          </a:p>
          <a:p>
            <a:r>
              <a:rPr lang="pl-PL" altLang="pl-PL" sz="1800" b="1" dirty="0"/>
              <a:t>- Opór ścinania w ruchu obrotowym</a:t>
            </a:r>
          </a:p>
          <a:p>
            <a:endParaRPr lang="pl-PL" altLang="pl-PL" b="1" dirty="0"/>
          </a:p>
          <a:p>
            <a:r>
              <a:rPr lang="pl-PL" altLang="pl-PL" b="1" i="1" dirty="0">
                <a:solidFill>
                  <a:srgbClr val="FF0000"/>
                </a:solidFill>
                <a:ea typeface="Arial Unicode MS" pitchFamily="34" charset="-128"/>
              </a:rPr>
              <a:t> </a:t>
            </a:r>
          </a:p>
        </p:txBody>
      </p:sp>
      <p:sp>
        <p:nvSpPr>
          <p:cNvPr id="13" name="Line 1051">
            <a:extLst>
              <a:ext uri="{FF2B5EF4-FFF2-40B4-BE49-F238E27FC236}">
                <a16:creationId xmlns="" xmlns:a16="http://schemas.microsoft.com/office/drawing/2014/main" id="{B74F6E66-54BA-422E-B49E-E559780EAB46}"/>
              </a:ext>
            </a:extLst>
          </p:cNvPr>
          <p:cNvSpPr>
            <a:spLocks noChangeShapeType="1"/>
          </p:cNvSpPr>
          <p:nvPr/>
        </p:nvSpPr>
        <p:spPr bwMode="auto">
          <a:xfrm>
            <a:off x="1722234" y="1801881"/>
            <a:ext cx="1067263" cy="55901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14" name="Picture 5">
            <a:extLst>
              <a:ext uri="{FF2B5EF4-FFF2-40B4-BE49-F238E27FC236}">
                <a16:creationId xmlns="" xmlns:a16="http://schemas.microsoft.com/office/drawing/2014/main" id="{C83FEFB6-08F2-402D-AAA4-EA4ACB25F9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57" t="9375" r="26980"/>
          <a:stretch/>
        </p:blipFill>
        <p:spPr bwMode="auto">
          <a:xfrm>
            <a:off x="8260228" y="1801881"/>
            <a:ext cx="662081" cy="1433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="" xmlns:a16="http://schemas.microsoft.com/office/drawing/2014/main" id="{740835B6-AF2E-4980-9209-4BC1242701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25871" y="2382647"/>
            <a:ext cx="1778127" cy="10004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Obraz 15" descr="Obraz zawierający trawa, osoba, podłoże, zewnętrzne&#10;&#10;Opis wygenerowany automatycznie">
            <a:extLst>
              <a:ext uri="{FF2B5EF4-FFF2-40B4-BE49-F238E27FC236}">
                <a16:creationId xmlns="" xmlns:a16="http://schemas.microsoft.com/office/drawing/2014/main" id="{9688D46C-02F8-49F8-A14E-699C687150B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3" t="36930" r="31777" b="4578"/>
          <a:stretch/>
        </p:blipFill>
        <p:spPr>
          <a:xfrm>
            <a:off x="9048343" y="1129816"/>
            <a:ext cx="1155779" cy="13888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" name="Rectangle 1041">
            <a:extLst>
              <a:ext uri="{FF2B5EF4-FFF2-40B4-BE49-F238E27FC236}">
                <a16:creationId xmlns="" xmlns:a16="http://schemas.microsoft.com/office/drawing/2014/main" id="{E60C5A98-2C9D-4FD0-B24D-421B214A51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92134" y="3648692"/>
            <a:ext cx="5248684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pl-PL" altLang="pl-PL" b="1" u="sng" dirty="0"/>
              <a:t>BADANIA LABORATORYJNE:</a:t>
            </a:r>
            <a:endParaRPr lang="pl-PL" altLang="pl-PL" sz="1800" b="1" u="sng" dirty="0"/>
          </a:p>
          <a:p>
            <a:r>
              <a:rPr lang="pl-PL" altLang="pl-PL" sz="1800" b="1" dirty="0"/>
              <a:t>- Wilgotność przy pF0</a:t>
            </a:r>
          </a:p>
          <a:p>
            <a:r>
              <a:rPr lang="pl-PL" altLang="pl-PL" sz="1800" b="1" dirty="0"/>
              <a:t>- Wilgotność przy pF2</a:t>
            </a:r>
          </a:p>
          <a:p>
            <a:r>
              <a:rPr lang="pl-PL" altLang="pl-PL" sz="1800" b="1" dirty="0"/>
              <a:t>- Test jednoosiowy</a:t>
            </a:r>
          </a:p>
          <a:p>
            <a:r>
              <a:rPr lang="pl-PL" altLang="pl-PL" b="1" i="1" dirty="0">
                <a:solidFill>
                  <a:srgbClr val="FF0000"/>
                </a:solidFill>
                <a:ea typeface="Arial Unicode MS" pitchFamily="34" charset="-128"/>
              </a:rPr>
              <a:t> </a:t>
            </a:r>
          </a:p>
        </p:txBody>
      </p:sp>
      <p:pic>
        <p:nvPicPr>
          <p:cNvPr id="19" name="Picture 3" descr="D:\Darek\DAR-FOTO-BADANIA\Wybr-Konf-Szczecin-2010\IMG_0449.jpg">
            <a:extLst>
              <a:ext uri="{FF2B5EF4-FFF2-40B4-BE49-F238E27FC236}">
                <a16:creationId xmlns="" xmlns:a16="http://schemas.microsoft.com/office/drawing/2014/main" id="{0FDEE818-208F-485F-B975-BB9E3B8846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023" r="14808"/>
          <a:stretch/>
        </p:blipFill>
        <p:spPr bwMode="auto">
          <a:xfrm>
            <a:off x="6516272" y="4250435"/>
            <a:ext cx="2311725" cy="19810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Obraz 3">
            <a:extLst>
              <a:ext uri="{FF2B5EF4-FFF2-40B4-BE49-F238E27FC236}">
                <a16:creationId xmlns="" xmlns:a16="http://schemas.microsoft.com/office/drawing/2014/main" id="{D10029F4-15DD-43DF-BDD0-AFB56AC3E73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r="7718" b="10638"/>
          <a:stretch>
            <a:fillRect/>
          </a:stretch>
        </p:blipFill>
        <p:spPr bwMode="auto">
          <a:xfrm>
            <a:off x="7763243" y="5408665"/>
            <a:ext cx="766805" cy="502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Line 1051">
            <a:extLst>
              <a:ext uri="{FF2B5EF4-FFF2-40B4-BE49-F238E27FC236}">
                <a16:creationId xmlns="" xmlns:a16="http://schemas.microsoft.com/office/drawing/2014/main" id="{DA2902CA-5077-4157-A10E-41A6B0D6D5AA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8424750" y="5044595"/>
            <a:ext cx="1087863" cy="502397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pl-PL"/>
          </a:p>
        </p:txBody>
      </p:sp>
      <p:pic>
        <p:nvPicPr>
          <p:cNvPr id="22" name="Obraz 21" descr="Obraz zawierający wewnątrz&#10;&#10;Opis wygenerowany automatycznie">
            <a:extLst>
              <a:ext uri="{FF2B5EF4-FFF2-40B4-BE49-F238E27FC236}">
                <a16:creationId xmlns="" xmlns:a16="http://schemas.microsoft.com/office/drawing/2014/main" id="{13CBE458-FB16-4F4D-9CDF-8A84927CF47A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13" t="19201"/>
          <a:stretch/>
        </p:blipFill>
        <p:spPr>
          <a:xfrm>
            <a:off x="9512612" y="3920876"/>
            <a:ext cx="2018789" cy="1205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98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="" xmlns:a16="http://schemas.microsoft.com/office/drawing/2014/main" id="{0554AC05-9A00-4800-ACA2-8080B3B8C2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4" y="1058298"/>
            <a:ext cx="7200800" cy="4663144"/>
          </a:xfrm>
          <a:prstGeom prst="rect">
            <a:avLst/>
          </a:prstGeom>
        </p:spPr>
      </p:pic>
      <p:pic>
        <p:nvPicPr>
          <p:cNvPr id="25" name="Obraz 24">
            <a:extLst>
              <a:ext uri="{FF2B5EF4-FFF2-40B4-BE49-F238E27FC236}">
                <a16:creationId xmlns="" xmlns:a16="http://schemas.microsoft.com/office/drawing/2014/main" id="{7CBF8427-1D97-409E-8A98-A6411DA413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16816" y="1567677"/>
            <a:ext cx="3080137" cy="1952870"/>
          </a:xfrm>
          <a:prstGeom prst="rect">
            <a:avLst/>
          </a:prstGeom>
        </p:spPr>
      </p:pic>
      <p:sp>
        <p:nvSpPr>
          <p:cNvPr id="26" name="pole tekstowe 25">
            <a:extLst>
              <a:ext uri="{FF2B5EF4-FFF2-40B4-BE49-F238E27FC236}">
                <a16:creationId xmlns="" xmlns:a16="http://schemas.microsoft.com/office/drawing/2014/main" id="{FC5C5C48-9C07-4EE8-84C9-28D03C0A0950}"/>
              </a:ext>
            </a:extLst>
          </p:cNvPr>
          <p:cNvSpPr txBox="1"/>
          <p:nvPr/>
        </p:nvSpPr>
        <p:spPr>
          <a:xfrm>
            <a:off x="7716815" y="3967116"/>
            <a:ext cx="4158661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Zastosowanie gipsu (3t/ha) lub popiołu z biomasy (15t/ha) lub gipsu (3t/ha) i popiołu z biomasy (15t/ha) spowodowało zwiększenie wilgotności w gleby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64141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/>
        </p:nvCxnSpPr>
        <p:spPr>
          <a:xfrm>
            <a:off x="7177413" y="2191751"/>
            <a:ext cx="0" cy="2938516"/>
          </a:xfrm>
          <a:prstGeom prst="line">
            <a:avLst/>
          </a:prstGeom>
          <a:ln w="22225" cap="rnd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921408" y="2191751"/>
            <a:ext cx="0" cy="2938516"/>
          </a:xfrm>
          <a:prstGeom prst="line">
            <a:avLst/>
          </a:prstGeom>
          <a:ln w="22225" cap="rnd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2706401" y="2191751"/>
            <a:ext cx="0" cy="2938516"/>
          </a:xfrm>
          <a:prstGeom prst="line">
            <a:avLst/>
          </a:prstGeom>
          <a:ln w="22225" cap="rnd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50396" y="2191751"/>
            <a:ext cx="0" cy="2938516"/>
          </a:xfrm>
          <a:prstGeom prst="line">
            <a:avLst/>
          </a:prstGeom>
          <a:ln w="22225" cap="rnd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/>
          <p:cNvCxnSpPr/>
          <p:nvPr/>
        </p:nvCxnSpPr>
        <p:spPr>
          <a:xfrm>
            <a:off x="9416218" y="2191751"/>
            <a:ext cx="0" cy="2938516"/>
          </a:xfrm>
          <a:prstGeom prst="line">
            <a:avLst/>
          </a:prstGeom>
          <a:ln w="22225" cap="rnd">
            <a:gradFill>
              <a:gsLst>
                <a:gs pos="0">
                  <a:schemeClr val="accent2"/>
                </a:gs>
                <a:gs pos="100000">
                  <a:schemeClr val="accent2">
                    <a:alpha val="0"/>
                  </a:schemeClr>
                </a:gs>
              </a:gsLst>
              <a:lin ang="5400000" scaled="1"/>
            </a:gradFill>
            <a:head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Agro Trade Sp. z o.o. –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nasze</a:t>
            </a:r>
            <a:r>
              <a:rPr lang="pl-PL" dirty="0"/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doświadczenie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0396" y="0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>
            <a:off x="450396" y="2592028"/>
            <a:ext cx="2323977" cy="143495"/>
          </a:xfrm>
          <a:prstGeom prst="homePlat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Chevron 7"/>
          <p:cNvSpPr/>
          <p:nvPr/>
        </p:nvSpPr>
        <p:spPr>
          <a:xfrm>
            <a:off x="2698849" y="2584475"/>
            <a:ext cx="2318582" cy="1586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hevron 8"/>
          <p:cNvSpPr/>
          <p:nvPr/>
        </p:nvSpPr>
        <p:spPr>
          <a:xfrm>
            <a:off x="4926803" y="2584475"/>
            <a:ext cx="2318582" cy="1586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hevron 9"/>
          <p:cNvSpPr/>
          <p:nvPr/>
        </p:nvSpPr>
        <p:spPr>
          <a:xfrm>
            <a:off x="7169861" y="2584475"/>
            <a:ext cx="2318582" cy="158600"/>
          </a:xfrm>
          <a:prstGeom prst="chevron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47078" y="2957350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+mj-lt"/>
              </a:rPr>
              <a:t>2010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17431" y="2957350"/>
            <a:ext cx="7553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+mj-lt"/>
              </a:rPr>
              <a:t>201</a:t>
            </a:r>
            <a:r>
              <a:rPr lang="pl-PL" sz="2000" dirty="0">
                <a:solidFill>
                  <a:schemeClr val="accent1"/>
                </a:solidFill>
                <a:latin typeface="+mj-lt"/>
              </a:rPr>
              <a:t>5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2780637" y="2957350"/>
            <a:ext cx="6832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20</a:t>
            </a:r>
            <a:r>
              <a:rPr lang="pl-PL" sz="2000" dirty="0">
                <a:solidFill>
                  <a:schemeClr val="accent2"/>
                </a:solidFill>
                <a:latin typeface="+mj-lt"/>
              </a:rPr>
              <a:t>11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253549" y="2957350"/>
            <a:ext cx="145584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chemeClr val="accent2"/>
                </a:solidFill>
                <a:latin typeface="+mj-lt"/>
              </a:rPr>
              <a:t>201</a:t>
            </a:r>
            <a:r>
              <a:rPr lang="pl-PL" sz="2000" dirty="0">
                <a:solidFill>
                  <a:schemeClr val="accent2"/>
                </a:solidFill>
                <a:latin typeface="+mj-lt"/>
              </a:rPr>
              <a:t>6-2021</a:t>
            </a:r>
            <a:endParaRPr lang="en-US" sz="2000" dirty="0">
              <a:solidFill>
                <a:schemeClr val="accent2"/>
              </a:solidFill>
              <a:latin typeface="+mj-lt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560268" y="3375941"/>
            <a:ext cx="17597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2"/>
                </a:solidFill>
              </a:rPr>
              <a:t>Rejestracja spółki Agro Trade Sp. z o.o. jako podmiotu obracającego nawozami;</a:t>
            </a:r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2816272" y="3375941"/>
            <a:ext cx="175970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marR="5080" indent="-635">
              <a:lnSpc>
                <a:spcPts val="1600"/>
              </a:lnSpc>
              <a:spcBef>
                <a:spcPts val="420"/>
              </a:spcBef>
            </a:pPr>
            <a:r>
              <a:rPr lang="pl-PL" sz="1200" spc="-5" dirty="0">
                <a:solidFill>
                  <a:srgbClr val="393536"/>
                </a:solidFill>
                <a:cs typeface="Calibri"/>
              </a:rPr>
              <a:t>Wprowadzenie do sprzedaży wapna nawozowego </a:t>
            </a:r>
            <a:r>
              <a:rPr lang="pl-PL" sz="1200" spc="-5" dirty="0" smtClean="0">
                <a:solidFill>
                  <a:srgbClr val="393536"/>
                </a:solidFill>
                <a:cs typeface="Calibri"/>
              </a:rPr>
              <a:t>PROFITKALK;</a:t>
            </a:r>
            <a:endParaRPr lang="en-US" sz="1200" dirty="0">
              <a:cs typeface="Calibri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017430" y="3375941"/>
            <a:ext cx="1992969" cy="17132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72390" marR="60325" indent="-5715">
              <a:lnSpc>
                <a:spcPts val="1600"/>
              </a:lnSpc>
              <a:spcBef>
                <a:spcPts val="420"/>
              </a:spcBef>
            </a:pPr>
            <a:r>
              <a:rPr lang="pl-PL" sz="1200" spc="-15" dirty="0">
                <a:solidFill>
                  <a:srgbClr val="393536"/>
                </a:solidFill>
                <a:cs typeface="Calibri"/>
              </a:rPr>
              <a:t>Rejestracja pierwszego środka na bazie popiołu z biomasy Profit </a:t>
            </a:r>
            <a:r>
              <a:rPr lang="pl-PL" sz="1200" spc="-15" dirty="0" err="1">
                <a:solidFill>
                  <a:srgbClr val="393536"/>
                </a:solidFill>
                <a:cs typeface="Calibri"/>
              </a:rPr>
              <a:t>pK</a:t>
            </a:r>
            <a:r>
              <a:rPr lang="pl-PL" sz="1200" spc="-15" dirty="0">
                <a:solidFill>
                  <a:srgbClr val="393536"/>
                </a:solidFill>
                <a:cs typeface="Calibri"/>
              </a:rPr>
              <a:t> i jego pierwsze wprowadzenie do obrotu;</a:t>
            </a:r>
            <a:endParaRPr lang="en-GB" sz="1200" dirty="0">
              <a:cs typeface="Calibri"/>
            </a:endParaRPr>
          </a:p>
          <a:p>
            <a:endParaRPr lang="en-US" sz="1200" dirty="0">
              <a:solidFill>
                <a:schemeClr val="accent2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7273436" y="3375941"/>
            <a:ext cx="1813948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2"/>
                </a:solidFill>
              </a:rPr>
              <a:t>Prace rozwojowe prowadzone wspólnie z katedrą </a:t>
            </a:r>
            <a:r>
              <a:rPr lang="pl-PL" sz="1200" dirty="0" err="1">
                <a:solidFill>
                  <a:schemeClr val="accent2"/>
                </a:solidFill>
              </a:rPr>
              <a:t>Agroinżynierii</a:t>
            </a:r>
            <a:r>
              <a:rPr lang="pl-PL" sz="1200" dirty="0">
                <a:solidFill>
                  <a:schemeClr val="accent2"/>
                </a:solidFill>
              </a:rPr>
              <a:t> (dawniej Agronomii) ZUT w Szczecinie – doświadczenia polowe, projekty badawcze i rejestracja nowych produktów;</a:t>
            </a:r>
            <a:endParaRPr lang="en-US" sz="1200" dirty="0">
              <a:solidFill>
                <a:schemeClr val="accent2"/>
              </a:solidFill>
            </a:endParaRPr>
          </a:p>
        </p:txBody>
      </p:sp>
      <p:grpSp>
        <p:nvGrpSpPr>
          <p:cNvPr id="28" name="Google Shape;9520;p51"/>
          <p:cNvGrpSpPr/>
          <p:nvPr/>
        </p:nvGrpSpPr>
        <p:grpSpPr>
          <a:xfrm>
            <a:off x="5120222" y="2170051"/>
            <a:ext cx="263022" cy="260233"/>
            <a:chOff x="946175" y="3619500"/>
            <a:chExt cx="296975" cy="293825"/>
          </a:xfrm>
          <a:solidFill>
            <a:schemeClr val="accent1"/>
          </a:solidFill>
        </p:grpSpPr>
        <p:sp>
          <p:nvSpPr>
            <p:cNvPr id="29" name="Google Shape;9521;p51"/>
            <p:cNvSpPr/>
            <p:nvPr/>
          </p:nvSpPr>
          <p:spPr>
            <a:xfrm>
              <a:off x="963525" y="3619500"/>
              <a:ext cx="207950" cy="293825"/>
            </a:xfrm>
            <a:custGeom>
              <a:avLst/>
              <a:gdLst/>
              <a:ahLst/>
              <a:cxnLst/>
              <a:rect l="l" t="t" r="r" b="b"/>
              <a:pathLst>
                <a:path w="8318" h="11753" extrusionOk="0">
                  <a:moveTo>
                    <a:pt x="3828" y="2742"/>
                  </a:moveTo>
                  <a:cubicBezTo>
                    <a:pt x="3915" y="2742"/>
                    <a:pt x="4001" y="2773"/>
                    <a:pt x="4064" y="2836"/>
                  </a:cubicBezTo>
                  <a:cubicBezTo>
                    <a:pt x="4253" y="2994"/>
                    <a:pt x="4253" y="3183"/>
                    <a:pt x="4096" y="3340"/>
                  </a:cubicBezTo>
                  <a:lnTo>
                    <a:pt x="2678" y="4695"/>
                  </a:lnTo>
                  <a:cubicBezTo>
                    <a:pt x="2615" y="4790"/>
                    <a:pt x="2520" y="4821"/>
                    <a:pt x="2457" y="4821"/>
                  </a:cubicBezTo>
                  <a:cubicBezTo>
                    <a:pt x="2363" y="4821"/>
                    <a:pt x="2268" y="4790"/>
                    <a:pt x="2205" y="4695"/>
                  </a:cubicBezTo>
                  <a:lnTo>
                    <a:pt x="1512" y="4002"/>
                  </a:lnTo>
                  <a:cubicBezTo>
                    <a:pt x="1386" y="3876"/>
                    <a:pt x="1386" y="3655"/>
                    <a:pt x="1512" y="3529"/>
                  </a:cubicBezTo>
                  <a:cubicBezTo>
                    <a:pt x="1575" y="3466"/>
                    <a:pt x="1662" y="3435"/>
                    <a:pt x="1749" y="3435"/>
                  </a:cubicBezTo>
                  <a:cubicBezTo>
                    <a:pt x="1835" y="3435"/>
                    <a:pt x="1922" y="3466"/>
                    <a:pt x="1985" y="3529"/>
                  </a:cubicBezTo>
                  <a:lnTo>
                    <a:pt x="2426" y="3971"/>
                  </a:lnTo>
                  <a:lnTo>
                    <a:pt x="3592" y="2836"/>
                  </a:lnTo>
                  <a:cubicBezTo>
                    <a:pt x="3655" y="2773"/>
                    <a:pt x="3741" y="2742"/>
                    <a:pt x="3828" y="2742"/>
                  </a:cubicBezTo>
                  <a:close/>
                  <a:moveTo>
                    <a:pt x="3828" y="4790"/>
                  </a:moveTo>
                  <a:cubicBezTo>
                    <a:pt x="3915" y="4790"/>
                    <a:pt x="4001" y="4821"/>
                    <a:pt x="4064" y="4884"/>
                  </a:cubicBezTo>
                  <a:cubicBezTo>
                    <a:pt x="4253" y="5042"/>
                    <a:pt x="4253" y="5262"/>
                    <a:pt x="4096" y="5388"/>
                  </a:cubicBezTo>
                  <a:lnTo>
                    <a:pt x="2678" y="6774"/>
                  </a:lnTo>
                  <a:cubicBezTo>
                    <a:pt x="2615" y="6837"/>
                    <a:pt x="2520" y="6869"/>
                    <a:pt x="2457" y="6869"/>
                  </a:cubicBezTo>
                  <a:cubicBezTo>
                    <a:pt x="2363" y="6869"/>
                    <a:pt x="2268" y="6837"/>
                    <a:pt x="2205" y="6774"/>
                  </a:cubicBezTo>
                  <a:lnTo>
                    <a:pt x="1512" y="6050"/>
                  </a:lnTo>
                  <a:cubicBezTo>
                    <a:pt x="1386" y="5924"/>
                    <a:pt x="1386" y="5703"/>
                    <a:pt x="1512" y="5577"/>
                  </a:cubicBezTo>
                  <a:cubicBezTo>
                    <a:pt x="1575" y="5514"/>
                    <a:pt x="1662" y="5483"/>
                    <a:pt x="1749" y="5483"/>
                  </a:cubicBezTo>
                  <a:cubicBezTo>
                    <a:pt x="1835" y="5483"/>
                    <a:pt x="1922" y="5514"/>
                    <a:pt x="1985" y="5577"/>
                  </a:cubicBezTo>
                  <a:lnTo>
                    <a:pt x="2426" y="6018"/>
                  </a:lnTo>
                  <a:lnTo>
                    <a:pt x="3592" y="4884"/>
                  </a:lnTo>
                  <a:cubicBezTo>
                    <a:pt x="3655" y="4821"/>
                    <a:pt x="3741" y="4790"/>
                    <a:pt x="3828" y="4790"/>
                  </a:cubicBezTo>
                  <a:close/>
                  <a:moveTo>
                    <a:pt x="3828" y="6869"/>
                  </a:moveTo>
                  <a:cubicBezTo>
                    <a:pt x="3915" y="6869"/>
                    <a:pt x="4001" y="6900"/>
                    <a:pt x="4064" y="6963"/>
                  </a:cubicBezTo>
                  <a:cubicBezTo>
                    <a:pt x="4253" y="7121"/>
                    <a:pt x="4253" y="7342"/>
                    <a:pt x="4096" y="7468"/>
                  </a:cubicBezTo>
                  <a:lnTo>
                    <a:pt x="2678" y="8854"/>
                  </a:lnTo>
                  <a:cubicBezTo>
                    <a:pt x="2615" y="8917"/>
                    <a:pt x="2520" y="8980"/>
                    <a:pt x="2457" y="8980"/>
                  </a:cubicBezTo>
                  <a:cubicBezTo>
                    <a:pt x="2363" y="8980"/>
                    <a:pt x="2268" y="8917"/>
                    <a:pt x="2205" y="8854"/>
                  </a:cubicBezTo>
                  <a:lnTo>
                    <a:pt x="1512" y="8129"/>
                  </a:lnTo>
                  <a:cubicBezTo>
                    <a:pt x="1386" y="8003"/>
                    <a:pt x="1386" y="7783"/>
                    <a:pt x="1512" y="7657"/>
                  </a:cubicBezTo>
                  <a:cubicBezTo>
                    <a:pt x="1575" y="7594"/>
                    <a:pt x="1662" y="7562"/>
                    <a:pt x="1749" y="7562"/>
                  </a:cubicBezTo>
                  <a:cubicBezTo>
                    <a:pt x="1835" y="7562"/>
                    <a:pt x="1922" y="7594"/>
                    <a:pt x="1985" y="7657"/>
                  </a:cubicBezTo>
                  <a:lnTo>
                    <a:pt x="2426" y="8098"/>
                  </a:lnTo>
                  <a:lnTo>
                    <a:pt x="3592" y="6963"/>
                  </a:lnTo>
                  <a:cubicBezTo>
                    <a:pt x="3655" y="6900"/>
                    <a:pt x="3741" y="6869"/>
                    <a:pt x="3828" y="6869"/>
                  </a:cubicBezTo>
                  <a:close/>
                  <a:moveTo>
                    <a:pt x="347" y="1"/>
                  </a:moveTo>
                  <a:cubicBezTo>
                    <a:pt x="158" y="1"/>
                    <a:pt x="0" y="158"/>
                    <a:pt x="0" y="347"/>
                  </a:cubicBezTo>
                  <a:lnTo>
                    <a:pt x="0" y="9673"/>
                  </a:lnTo>
                  <a:lnTo>
                    <a:pt x="6301" y="9673"/>
                  </a:lnTo>
                  <a:lnTo>
                    <a:pt x="6301" y="10397"/>
                  </a:lnTo>
                  <a:lnTo>
                    <a:pt x="6301" y="10744"/>
                  </a:lnTo>
                  <a:lnTo>
                    <a:pt x="6270" y="10744"/>
                  </a:lnTo>
                  <a:cubicBezTo>
                    <a:pt x="6270" y="11343"/>
                    <a:pt x="6742" y="11752"/>
                    <a:pt x="7278" y="11752"/>
                  </a:cubicBezTo>
                  <a:cubicBezTo>
                    <a:pt x="7876" y="11752"/>
                    <a:pt x="8317" y="11280"/>
                    <a:pt x="8317" y="10744"/>
                  </a:cubicBezTo>
                  <a:lnTo>
                    <a:pt x="8317" y="7972"/>
                  </a:lnTo>
                  <a:lnTo>
                    <a:pt x="7498" y="8822"/>
                  </a:lnTo>
                  <a:lnTo>
                    <a:pt x="5608" y="9547"/>
                  </a:lnTo>
                  <a:cubicBezTo>
                    <a:pt x="5497" y="9576"/>
                    <a:pt x="5390" y="9590"/>
                    <a:pt x="5288" y="9590"/>
                  </a:cubicBezTo>
                  <a:cubicBezTo>
                    <a:pt x="4954" y="9590"/>
                    <a:pt x="4674" y="9441"/>
                    <a:pt x="4505" y="9200"/>
                  </a:cubicBezTo>
                  <a:cubicBezTo>
                    <a:pt x="4316" y="8980"/>
                    <a:pt x="4222" y="8665"/>
                    <a:pt x="4316" y="8255"/>
                  </a:cubicBezTo>
                  <a:lnTo>
                    <a:pt x="5041" y="6365"/>
                  </a:lnTo>
                  <a:lnTo>
                    <a:pt x="8317" y="3088"/>
                  </a:lnTo>
                  <a:lnTo>
                    <a:pt x="8317" y="2773"/>
                  </a:lnTo>
                  <a:lnTo>
                    <a:pt x="5891" y="2773"/>
                  </a:lnTo>
                  <a:cubicBezTo>
                    <a:pt x="5671" y="2773"/>
                    <a:pt x="5513" y="2616"/>
                    <a:pt x="5513" y="2427"/>
                  </a:cubicBezTo>
                  <a:lnTo>
                    <a:pt x="5513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9522;p51"/>
            <p:cNvSpPr/>
            <p:nvPr/>
          </p:nvSpPr>
          <p:spPr>
            <a:xfrm>
              <a:off x="1185625" y="3688025"/>
              <a:ext cx="57525" cy="55950"/>
            </a:xfrm>
            <a:custGeom>
              <a:avLst/>
              <a:gdLst/>
              <a:ahLst/>
              <a:cxnLst/>
              <a:rect l="l" t="t" r="r" b="b"/>
              <a:pathLst>
                <a:path w="2301" h="2238" extrusionOk="0">
                  <a:moveTo>
                    <a:pt x="1072" y="1"/>
                  </a:moveTo>
                  <a:cubicBezTo>
                    <a:pt x="890" y="1"/>
                    <a:pt x="709" y="64"/>
                    <a:pt x="568" y="190"/>
                  </a:cubicBezTo>
                  <a:lnTo>
                    <a:pt x="0" y="788"/>
                  </a:lnTo>
                  <a:lnTo>
                    <a:pt x="1450" y="2238"/>
                  </a:lnTo>
                  <a:lnTo>
                    <a:pt x="2048" y="1639"/>
                  </a:lnTo>
                  <a:cubicBezTo>
                    <a:pt x="2300" y="1387"/>
                    <a:pt x="2300" y="946"/>
                    <a:pt x="2048" y="662"/>
                  </a:cubicBezTo>
                  <a:lnTo>
                    <a:pt x="1576" y="190"/>
                  </a:lnTo>
                  <a:cubicBezTo>
                    <a:pt x="1434" y="64"/>
                    <a:pt x="1253" y="1"/>
                    <a:pt x="10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9523;p51"/>
            <p:cNvSpPr/>
            <p:nvPr/>
          </p:nvSpPr>
          <p:spPr>
            <a:xfrm>
              <a:off x="1088075" y="3795925"/>
              <a:ext cx="46375" cy="45025"/>
            </a:xfrm>
            <a:custGeom>
              <a:avLst/>
              <a:gdLst/>
              <a:ahLst/>
              <a:cxnLst/>
              <a:rect l="l" t="t" r="r" b="b"/>
              <a:pathLst>
                <a:path w="1855" h="1801" extrusionOk="0">
                  <a:moveTo>
                    <a:pt x="594" y="1"/>
                  </a:moveTo>
                  <a:lnTo>
                    <a:pt x="59" y="1387"/>
                  </a:lnTo>
                  <a:cubicBezTo>
                    <a:pt x="0" y="1621"/>
                    <a:pt x="186" y="1800"/>
                    <a:pt x="414" y="1800"/>
                  </a:cubicBezTo>
                  <a:cubicBezTo>
                    <a:pt x="432" y="1800"/>
                    <a:pt x="450" y="1799"/>
                    <a:pt x="468" y="1797"/>
                  </a:cubicBezTo>
                  <a:lnTo>
                    <a:pt x="1855" y="1261"/>
                  </a:lnTo>
                  <a:lnTo>
                    <a:pt x="594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9524;p51"/>
            <p:cNvSpPr/>
            <p:nvPr/>
          </p:nvSpPr>
          <p:spPr>
            <a:xfrm>
              <a:off x="1112375" y="3720325"/>
              <a:ext cx="97700" cy="97700"/>
            </a:xfrm>
            <a:custGeom>
              <a:avLst/>
              <a:gdLst/>
              <a:ahLst/>
              <a:cxnLst/>
              <a:rect l="l" t="t" r="r" b="b"/>
              <a:pathLst>
                <a:path w="3908" h="3908" extrusionOk="0">
                  <a:moveTo>
                    <a:pt x="2426" y="1"/>
                  </a:moveTo>
                  <a:lnTo>
                    <a:pt x="1" y="2458"/>
                  </a:lnTo>
                  <a:lnTo>
                    <a:pt x="1450" y="3907"/>
                  </a:lnTo>
                  <a:lnTo>
                    <a:pt x="3907" y="1481"/>
                  </a:lnTo>
                  <a:lnTo>
                    <a:pt x="2426" y="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9525;p51"/>
            <p:cNvSpPr/>
            <p:nvPr/>
          </p:nvSpPr>
          <p:spPr>
            <a:xfrm>
              <a:off x="1120250" y="3623450"/>
              <a:ext cx="47275" cy="47275"/>
            </a:xfrm>
            <a:custGeom>
              <a:avLst/>
              <a:gdLst/>
              <a:ahLst/>
              <a:cxnLst/>
              <a:rect l="l" t="t" r="r" b="b"/>
              <a:pathLst>
                <a:path w="1891" h="1891" extrusionOk="0">
                  <a:moveTo>
                    <a:pt x="1" y="0"/>
                  </a:moveTo>
                  <a:lnTo>
                    <a:pt x="1" y="1891"/>
                  </a:lnTo>
                  <a:lnTo>
                    <a:pt x="1891" y="1891"/>
                  </a:lnTo>
                  <a:lnTo>
                    <a:pt x="1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9526;p51"/>
            <p:cNvSpPr/>
            <p:nvPr/>
          </p:nvSpPr>
          <p:spPr>
            <a:xfrm>
              <a:off x="946175" y="3879425"/>
              <a:ext cx="166225" cy="33900"/>
            </a:xfrm>
            <a:custGeom>
              <a:avLst/>
              <a:gdLst/>
              <a:ahLst/>
              <a:cxnLst/>
              <a:rect l="l" t="t" r="r" b="b"/>
              <a:pathLst>
                <a:path w="6649" h="1356" extrusionOk="0">
                  <a:moveTo>
                    <a:pt x="348" y="0"/>
                  </a:moveTo>
                  <a:cubicBezTo>
                    <a:pt x="158" y="0"/>
                    <a:pt x="1" y="190"/>
                    <a:pt x="1" y="347"/>
                  </a:cubicBezTo>
                  <a:lnTo>
                    <a:pt x="1" y="694"/>
                  </a:lnTo>
                  <a:cubicBezTo>
                    <a:pt x="1" y="1040"/>
                    <a:pt x="316" y="1355"/>
                    <a:pt x="694" y="1355"/>
                  </a:cubicBezTo>
                  <a:lnTo>
                    <a:pt x="6649" y="1355"/>
                  </a:lnTo>
                  <a:cubicBezTo>
                    <a:pt x="6428" y="1103"/>
                    <a:pt x="6302" y="725"/>
                    <a:pt x="6302" y="347"/>
                  </a:cubicBezTo>
                  <a:lnTo>
                    <a:pt x="630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9581460" y="2174144"/>
            <a:ext cx="357741" cy="252045"/>
            <a:chOff x="7899400" y="53975"/>
            <a:chExt cx="1746250" cy="1230313"/>
          </a:xfrm>
          <a:solidFill>
            <a:schemeClr val="accent1"/>
          </a:solidFill>
        </p:grpSpPr>
        <p:sp>
          <p:nvSpPr>
            <p:cNvPr id="38" name="Freeform 5"/>
            <p:cNvSpPr>
              <a:spLocks noEditPoints="1"/>
            </p:cNvSpPr>
            <p:nvPr/>
          </p:nvSpPr>
          <p:spPr bwMode="auto">
            <a:xfrm>
              <a:off x="8540750" y="206375"/>
              <a:ext cx="1104900" cy="892175"/>
            </a:xfrm>
            <a:custGeom>
              <a:avLst/>
              <a:gdLst>
                <a:gd name="T0" fmla="*/ 283 w 293"/>
                <a:gd name="T1" fmla="*/ 203 h 236"/>
                <a:gd name="T2" fmla="*/ 270 w 293"/>
                <a:gd name="T3" fmla="*/ 203 h 236"/>
                <a:gd name="T4" fmla="*/ 270 w 293"/>
                <a:gd name="T5" fmla="*/ 197 h 236"/>
                <a:gd name="T6" fmla="*/ 270 w 293"/>
                <a:gd name="T7" fmla="*/ 115 h 236"/>
                <a:gd name="T8" fmla="*/ 260 w 293"/>
                <a:gd name="T9" fmla="*/ 81 h 236"/>
                <a:gd name="T10" fmla="*/ 223 w 293"/>
                <a:gd name="T11" fmla="*/ 26 h 236"/>
                <a:gd name="T12" fmla="*/ 174 w 293"/>
                <a:gd name="T13" fmla="*/ 1 h 236"/>
                <a:gd name="T14" fmla="*/ 119 w 293"/>
                <a:gd name="T15" fmla="*/ 1 h 236"/>
                <a:gd name="T16" fmla="*/ 102 w 293"/>
                <a:gd name="T17" fmla="*/ 18 h 236"/>
                <a:gd name="T18" fmla="*/ 102 w 293"/>
                <a:gd name="T19" fmla="*/ 197 h 236"/>
                <a:gd name="T20" fmla="*/ 102 w 293"/>
                <a:gd name="T21" fmla="*/ 203 h 236"/>
                <a:gd name="T22" fmla="*/ 0 w 293"/>
                <a:gd name="T23" fmla="*/ 203 h 236"/>
                <a:gd name="T24" fmla="*/ 17 w 293"/>
                <a:gd name="T25" fmla="*/ 232 h 236"/>
                <a:gd name="T26" fmla="*/ 22 w 293"/>
                <a:gd name="T27" fmla="*/ 236 h 236"/>
                <a:gd name="T28" fmla="*/ 121 w 293"/>
                <a:gd name="T29" fmla="*/ 236 h 236"/>
                <a:gd name="T30" fmla="*/ 125 w 293"/>
                <a:gd name="T31" fmla="*/ 236 h 236"/>
                <a:gd name="T32" fmla="*/ 180 w 293"/>
                <a:gd name="T33" fmla="*/ 190 h 236"/>
                <a:gd name="T34" fmla="*/ 233 w 293"/>
                <a:gd name="T35" fmla="*/ 236 h 236"/>
                <a:gd name="T36" fmla="*/ 284 w 293"/>
                <a:gd name="T37" fmla="*/ 236 h 236"/>
                <a:gd name="T38" fmla="*/ 293 w 293"/>
                <a:gd name="T39" fmla="*/ 232 h 236"/>
                <a:gd name="T40" fmla="*/ 293 w 293"/>
                <a:gd name="T41" fmla="*/ 206 h 236"/>
                <a:gd name="T42" fmla="*/ 283 w 293"/>
                <a:gd name="T43" fmla="*/ 203 h 236"/>
                <a:gd name="T44" fmla="*/ 226 w 293"/>
                <a:gd name="T45" fmla="*/ 91 h 236"/>
                <a:gd name="T46" fmla="*/ 219 w 293"/>
                <a:gd name="T47" fmla="*/ 95 h 236"/>
                <a:gd name="T48" fmla="*/ 209 w 293"/>
                <a:gd name="T49" fmla="*/ 95 h 236"/>
                <a:gd name="T50" fmla="*/ 179 w 293"/>
                <a:gd name="T51" fmla="*/ 95 h 236"/>
                <a:gd name="T52" fmla="*/ 140 w 293"/>
                <a:gd name="T53" fmla="*/ 95 h 236"/>
                <a:gd name="T54" fmla="*/ 132 w 293"/>
                <a:gd name="T55" fmla="*/ 87 h 236"/>
                <a:gd name="T56" fmla="*/ 132 w 293"/>
                <a:gd name="T57" fmla="*/ 45 h 236"/>
                <a:gd name="T58" fmla="*/ 140 w 293"/>
                <a:gd name="T59" fmla="*/ 37 h 236"/>
                <a:gd name="T60" fmla="*/ 187 w 293"/>
                <a:gd name="T61" fmla="*/ 37 h 236"/>
                <a:gd name="T62" fmla="*/ 195 w 293"/>
                <a:gd name="T63" fmla="*/ 41 h 236"/>
                <a:gd name="T64" fmla="*/ 225 w 293"/>
                <a:gd name="T65" fmla="*/ 84 h 236"/>
                <a:gd name="T66" fmla="*/ 226 w 293"/>
                <a:gd name="T67" fmla="*/ 91 h 2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293" h="236">
                  <a:moveTo>
                    <a:pt x="283" y="203"/>
                  </a:moveTo>
                  <a:cubicBezTo>
                    <a:pt x="279" y="203"/>
                    <a:pt x="275" y="203"/>
                    <a:pt x="270" y="203"/>
                  </a:cubicBezTo>
                  <a:cubicBezTo>
                    <a:pt x="270" y="200"/>
                    <a:pt x="270" y="199"/>
                    <a:pt x="270" y="197"/>
                  </a:cubicBezTo>
                  <a:cubicBezTo>
                    <a:pt x="270" y="170"/>
                    <a:pt x="270" y="143"/>
                    <a:pt x="270" y="115"/>
                  </a:cubicBezTo>
                  <a:cubicBezTo>
                    <a:pt x="271" y="103"/>
                    <a:pt x="267" y="92"/>
                    <a:pt x="260" y="81"/>
                  </a:cubicBezTo>
                  <a:cubicBezTo>
                    <a:pt x="248" y="63"/>
                    <a:pt x="235" y="45"/>
                    <a:pt x="223" y="26"/>
                  </a:cubicBezTo>
                  <a:cubicBezTo>
                    <a:pt x="211" y="9"/>
                    <a:pt x="195" y="0"/>
                    <a:pt x="174" y="1"/>
                  </a:cubicBezTo>
                  <a:cubicBezTo>
                    <a:pt x="156" y="1"/>
                    <a:pt x="138" y="1"/>
                    <a:pt x="119" y="1"/>
                  </a:cubicBezTo>
                  <a:cubicBezTo>
                    <a:pt x="106" y="1"/>
                    <a:pt x="102" y="5"/>
                    <a:pt x="102" y="18"/>
                  </a:cubicBezTo>
                  <a:cubicBezTo>
                    <a:pt x="102" y="78"/>
                    <a:pt x="102" y="138"/>
                    <a:pt x="102" y="197"/>
                  </a:cubicBezTo>
                  <a:cubicBezTo>
                    <a:pt x="102" y="199"/>
                    <a:pt x="102" y="201"/>
                    <a:pt x="102" y="203"/>
                  </a:cubicBezTo>
                  <a:cubicBezTo>
                    <a:pt x="68" y="203"/>
                    <a:pt x="34" y="203"/>
                    <a:pt x="0" y="203"/>
                  </a:cubicBezTo>
                  <a:cubicBezTo>
                    <a:pt x="9" y="211"/>
                    <a:pt x="15" y="221"/>
                    <a:pt x="17" y="232"/>
                  </a:cubicBezTo>
                  <a:cubicBezTo>
                    <a:pt x="18" y="235"/>
                    <a:pt x="19" y="236"/>
                    <a:pt x="22" y="236"/>
                  </a:cubicBezTo>
                  <a:cubicBezTo>
                    <a:pt x="55" y="236"/>
                    <a:pt x="88" y="236"/>
                    <a:pt x="121" y="236"/>
                  </a:cubicBezTo>
                  <a:cubicBezTo>
                    <a:pt x="122" y="236"/>
                    <a:pt x="124" y="236"/>
                    <a:pt x="125" y="236"/>
                  </a:cubicBezTo>
                  <a:cubicBezTo>
                    <a:pt x="133" y="207"/>
                    <a:pt x="150" y="190"/>
                    <a:pt x="180" y="190"/>
                  </a:cubicBezTo>
                  <a:cubicBezTo>
                    <a:pt x="209" y="190"/>
                    <a:pt x="226" y="208"/>
                    <a:pt x="233" y="236"/>
                  </a:cubicBezTo>
                  <a:cubicBezTo>
                    <a:pt x="250" y="236"/>
                    <a:pt x="267" y="236"/>
                    <a:pt x="284" y="236"/>
                  </a:cubicBezTo>
                  <a:cubicBezTo>
                    <a:pt x="288" y="236"/>
                    <a:pt x="291" y="235"/>
                    <a:pt x="293" y="232"/>
                  </a:cubicBezTo>
                  <a:cubicBezTo>
                    <a:pt x="293" y="223"/>
                    <a:pt x="293" y="215"/>
                    <a:pt x="293" y="206"/>
                  </a:cubicBezTo>
                  <a:cubicBezTo>
                    <a:pt x="290" y="203"/>
                    <a:pt x="287" y="202"/>
                    <a:pt x="283" y="203"/>
                  </a:cubicBezTo>
                  <a:close/>
                  <a:moveTo>
                    <a:pt x="226" y="91"/>
                  </a:moveTo>
                  <a:cubicBezTo>
                    <a:pt x="225" y="93"/>
                    <a:pt x="222" y="95"/>
                    <a:pt x="219" y="95"/>
                  </a:cubicBezTo>
                  <a:cubicBezTo>
                    <a:pt x="216" y="95"/>
                    <a:pt x="213" y="95"/>
                    <a:pt x="209" y="95"/>
                  </a:cubicBezTo>
                  <a:cubicBezTo>
                    <a:pt x="199" y="95"/>
                    <a:pt x="189" y="95"/>
                    <a:pt x="179" y="95"/>
                  </a:cubicBezTo>
                  <a:cubicBezTo>
                    <a:pt x="166" y="95"/>
                    <a:pt x="153" y="95"/>
                    <a:pt x="140" y="95"/>
                  </a:cubicBezTo>
                  <a:cubicBezTo>
                    <a:pt x="134" y="95"/>
                    <a:pt x="132" y="93"/>
                    <a:pt x="132" y="87"/>
                  </a:cubicBezTo>
                  <a:cubicBezTo>
                    <a:pt x="132" y="73"/>
                    <a:pt x="132" y="59"/>
                    <a:pt x="132" y="45"/>
                  </a:cubicBezTo>
                  <a:cubicBezTo>
                    <a:pt x="132" y="39"/>
                    <a:pt x="134" y="37"/>
                    <a:pt x="140" y="37"/>
                  </a:cubicBezTo>
                  <a:cubicBezTo>
                    <a:pt x="156" y="36"/>
                    <a:pt x="171" y="37"/>
                    <a:pt x="187" y="37"/>
                  </a:cubicBezTo>
                  <a:cubicBezTo>
                    <a:pt x="190" y="36"/>
                    <a:pt x="193" y="38"/>
                    <a:pt x="195" y="41"/>
                  </a:cubicBezTo>
                  <a:cubicBezTo>
                    <a:pt x="205" y="55"/>
                    <a:pt x="215" y="70"/>
                    <a:pt x="225" y="84"/>
                  </a:cubicBezTo>
                  <a:cubicBezTo>
                    <a:pt x="226" y="86"/>
                    <a:pt x="227" y="90"/>
                    <a:pt x="226" y="9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Freeform 6"/>
            <p:cNvSpPr>
              <a:spLocks/>
            </p:cNvSpPr>
            <p:nvPr/>
          </p:nvSpPr>
          <p:spPr bwMode="auto">
            <a:xfrm>
              <a:off x="7959725" y="53975"/>
              <a:ext cx="893763" cy="844550"/>
            </a:xfrm>
            <a:custGeom>
              <a:avLst/>
              <a:gdLst>
                <a:gd name="T0" fmla="*/ 1 w 237"/>
                <a:gd name="T1" fmla="*/ 213 h 223"/>
                <a:gd name="T2" fmla="*/ 11 w 237"/>
                <a:gd name="T3" fmla="*/ 223 h 223"/>
                <a:gd name="T4" fmla="*/ 119 w 237"/>
                <a:gd name="T5" fmla="*/ 223 h 223"/>
                <a:gd name="T6" fmla="*/ 228 w 237"/>
                <a:gd name="T7" fmla="*/ 223 h 223"/>
                <a:gd name="T8" fmla="*/ 237 w 237"/>
                <a:gd name="T9" fmla="*/ 213 h 223"/>
                <a:gd name="T10" fmla="*/ 237 w 237"/>
                <a:gd name="T11" fmla="*/ 22 h 223"/>
                <a:gd name="T12" fmla="*/ 215 w 237"/>
                <a:gd name="T13" fmla="*/ 0 h 223"/>
                <a:gd name="T14" fmla="*/ 23 w 237"/>
                <a:gd name="T15" fmla="*/ 0 h 223"/>
                <a:gd name="T16" fmla="*/ 1 w 237"/>
                <a:gd name="T17" fmla="*/ 22 h 223"/>
                <a:gd name="T18" fmla="*/ 1 w 237"/>
                <a:gd name="T19" fmla="*/ 213 h 2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37" h="223">
                  <a:moveTo>
                    <a:pt x="1" y="213"/>
                  </a:moveTo>
                  <a:cubicBezTo>
                    <a:pt x="1" y="221"/>
                    <a:pt x="2" y="223"/>
                    <a:pt x="11" y="223"/>
                  </a:cubicBezTo>
                  <a:cubicBezTo>
                    <a:pt x="47" y="223"/>
                    <a:pt x="83" y="223"/>
                    <a:pt x="119" y="223"/>
                  </a:cubicBezTo>
                  <a:cubicBezTo>
                    <a:pt x="155" y="223"/>
                    <a:pt x="191" y="223"/>
                    <a:pt x="228" y="223"/>
                  </a:cubicBezTo>
                  <a:cubicBezTo>
                    <a:pt x="235" y="223"/>
                    <a:pt x="237" y="221"/>
                    <a:pt x="237" y="213"/>
                  </a:cubicBezTo>
                  <a:cubicBezTo>
                    <a:pt x="237" y="150"/>
                    <a:pt x="237" y="86"/>
                    <a:pt x="237" y="22"/>
                  </a:cubicBezTo>
                  <a:cubicBezTo>
                    <a:pt x="237" y="8"/>
                    <a:pt x="229" y="0"/>
                    <a:pt x="215" y="0"/>
                  </a:cubicBezTo>
                  <a:cubicBezTo>
                    <a:pt x="151" y="0"/>
                    <a:pt x="87" y="0"/>
                    <a:pt x="23" y="0"/>
                  </a:cubicBezTo>
                  <a:cubicBezTo>
                    <a:pt x="10" y="0"/>
                    <a:pt x="0" y="8"/>
                    <a:pt x="1" y="22"/>
                  </a:cubicBezTo>
                  <a:cubicBezTo>
                    <a:pt x="1" y="86"/>
                    <a:pt x="1" y="150"/>
                    <a:pt x="1" y="2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7"/>
            <p:cNvSpPr>
              <a:spLocks noEditPoints="1"/>
            </p:cNvSpPr>
            <p:nvPr/>
          </p:nvSpPr>
          <p:spPr bwMode="auto">
            <a:xfrm>
              <a:off x="8250238" y="973138"/>
              <a:ext cx="312738" cy="311150"/>
            </a:xfrm>
            <a:custGeom>
              <a:avLst/>
              <a:gdLst>
                <a:gd name="T0" fmla="*/ 42 w 83"/>
                <a:gd name="T1" fmla="*/ 0 h 82"/>
                <a:gd name="T2" fmla="*/ 1 w 83"/>
                <a:gd name="T3" fmla="*/ 41 h 82"/>
                <a:gd name="T4" fmla="*/ 41 w 83"/>
                <a:gd name="T5" fmla="*/ 82 h 82"/>
                <a:gd name="T6" fmla="*/ 83 w 83"/>
                <a:gd name="T7" fmla="*/ 41 h 82"/>
                <a:gd name="T8" fmla="*/ 42 w 83"/>
                <a:gd name="T9" fmla="*/ 0 h 82"/>
                <a:gd name="T10" fmla="*/ 42 w 83"/>
                <a:gd name="T11" fmla="*/ 61 h 82"/>
                <a:gd name="T12" fmla="*/ 21 w 83"/>
                <a:gd name="T13" fmla="*/ 41 h 82"/>
                <a:gd name="T14" fmla="*/ 41 w 83"/>
                <a:gd name="T15" fmla="*/ 20 h 82"/>
                <a:gd name="T16" fmla="*/ 62 w 83"/>
                <a:gd name="T17" fmla="*/ 41 h 82"/>
                <a:gd name="T18" fmla="*/ 42 w 83"/>
                <a:gd name="T19" fmla="*/ 6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2">
                  <a:moveTo>
                    <a:pt x="42" y="0"/>
                  </a:moveTo>
                  <a:cubicBezTo>
                    <a:pt x="19" y="0"/>
                    <a:pt x="1" y="18"/>
                    <a:pt x="1" y="41"/>
                  </a:cubicBezTo>
                  <a:cubicBezTo>
                    <a:pt x="0" y="63"/>
                    <a:pt x="19" y="82"/>
                    <a:pt x="41" y="82"/>
                  </a:cubicBezTo>
                  <a:cubicBezTo>
                    <a:pt x="64" y="82"/>
                    <a:pt x="82" y="64"/>
                    <a:pt x="83" y="41"/>
                  </a:cubicBezTo>
                  <a:cubicBezTo>
                    <a:pt x="83" y="19"/>
                    <a:pt x="64" y="0"/>
                    <a:pt x="42" y="0"/>
                  </a:cubicBezTo>
                  <a:close/>
                  <a:moveTo>
                    <a:pt x="42" y="61"/>
                  </a:moveTo>
                  <a:cubicBezTo>
                    <a:pt x="30" y="61"/>
                    <a:pt x="21" y="52"/>
                    <a:pt x="21" y="41"/>
                  </a:cubicBezTo>
                  <a:cubicBezTo>
                    <a:pt x="21" y="30"/>
                    <a:pt x="30" y="21"/>
                    <a:pt x="41" y="20"/>
                  </a:cubicBezTo>
                  <a:cubicBezTo>
                    <a:pt x="53" y="20"/>
                    <a:pt x="62" y="30"/>
                    <a:pt x="62" y="41"/>
                  </a:cubicBezTo>
                  <a:cubicBezTo>
                    <a:pt x="62" y="52"/>
                    <a:pt x="53" y="61"/>
                    <a:pt x="42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8"/>
            <p:cNvSpPr>
              <a:spLocks noEditPoints="1"/>
            </p:cNvSpPr>
            <p:nvPr/>
          </p:nvSpPr>
          <p:spPr bwMode="auto">
            <a:xfrm>
              <a:off x="9061450" y="973138"/>
              <a:ext cx="312738" cy="311150"/>
            </a:xfrm>
            <a:custGeom>
              <a:avLst/>
              <a:gdLst>
                <a:gd name="T0" fmla="*/ 41 w 83"/>
                <a:gd name="T1" fmla="*/ 0 h 82"/>
                <a:gd name="T2" fmla="*/ 0 w 83"/>
                <a:gd name="T3" fmla="*/ 41 h 82"/>
                <a:gd name="T4" fmla="*/ 41 w 83"/>
                <a:gd name="T5" fmla="*/ 82 h 82"/>
                <a:gd name="T6" fmla="*/ 82 w 83"/>
                <a:gd name="T7" fmla="*/ 41 h 82"/>
                <a:gd name="T8" fmla="*/ 41 w 83"/>
                <a:gd name="T9" fmla="*/ 0 h 82"/>
                <a:gd name="T10" fmla="*/ 41 w 83"/>
                <a:gd name="T11" fmla="*/ 61 h 82"/>
                <a:gd name="T12" fmla="*/ 21 w 83"/>
                <a:gd name="T13" fmla="*/ 41 h 82"/>
                <a:gd name="T14" fmla="*/ 41 w 83"/>
                <a:gd name="T15" fmla="*/ 20 h 82"/>
                <a:gd name="T16" fmla="*/ 62 w 83"/>
                <a:gd name="T17" fmla="*/ 41 h 82"/>
                <a:gd name="T18" fmla="*/ 41 w 83"/>
                <a:gd name="T19" fmla="*/ 61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3" h="82">
                  <a:moveTo>
                    <a:pt x="41" y="0"/>
                  </a:moveTo>
                  <a:cubicBezTo>
                    <a:pt x="19" y="0"/>
                    <a:pt x="0" y="18"/>
                    <a:pt x="0" y="41"/>
                  </a:cubicBezTo>
                  <a:cubicBezTo>
                    <a:pt x="0" y="63"/>
                    <a:pt x="19" y="82"/>
                    <a:pt x="41" y="82"/>
                  </a:cubicBezTo>
                  <a:cubicBezTo>
                    <a:pt x="64" y="82"/>
                    <a:pt x="83" y="63"/>
                    <a:pt x="82" y="41"/>
                  </a:cubicBezTo>
                  <a:cubicBezTo>
                    <a:pt x="82" y="17"/>
                    <a:pt x="64" y="0"/>
                    <a:pt x="41" y="0"/>
                  </a:cubicBezTo>
                  <a:close/>
                  <a:moveTo>
                    <a:pt x="41" y="61"/>
                  </a:moveTo>
                  <a:cubicBezTo>
                    <a:pt x="30" y="61"/>
                    <a:pt x="21" y="52"/>
                    <a:pt x="21" y="41"/>
                  </a:cubicBezTo>
                  <a:cubicBezTo>
                    <a:pt x="21" y="29"/>
                    <a:pt x="30" y="20"/>
                    <a:pt x="41" y="20"/>
                  </a:cubicBezTo>
                  <a:cubicBezTo>
                    <a:pt x="53" y="20"/>
                    <a:pt x="62" y="29"/>
                    <a:pt x="62" y="41"/>
                  </a:cubicBezTo>
                  <a:cubicBezTo>
                    <a:pt x="62" y="52"/>
                    <a:pt x="52" y="61"/>
                    <a:pt x="41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9"/>
            <p:cNvSpPr>
              <a:spLocks/>
            </p:cNvSpPr>
            <p:nvPr/>
          </p:nvSpPr>
          <p:spPr bwMode="auto">
            <a:xfrm>
              <a:off x="7899400" y="973138"/>
              <a:ext cx="373063" cy="125413"/>
            </a:xfrm>
            <a:custGeom>
              <a:avLst/>
              <a:gdLst>
                <a:gd name="T0" fmla="*/ 99 w 99"/>
                <a:gd name="T1" fmla="*/ 0 h 33"/>
                <a:gd name="T2" fmla="*/ 8 w 99"/>
                <a:gd name="T3" fmla="*/ 0 h 33"/>
                <a:gd name="T4" fmla="*/ 1 w 99"/>
                <a:gd name="T5" fmla="*/ 7 h 33"/>
                <a:gd name="T6" fmla="*/ 1 w 99"/>
                <a:gd name="T7" fmla="*/ 23 h 33"/>
                <a:gd name="T8" fmla="*/ 10 w 99"/>
                <a:gd name="T9" fmla="*/ 33 h 33"/>
                <a:gd name="T10" fmla="*/ 77 w 99"/>
                <a:gd name="T11" fmla="*/ 33 h 33"/>
                <a:gd name="T12" fmla="*/ 81 w 99"/>
                <a:gd name="T13" fmla="*/ 33 h 33"/>
                <a:gd name="T14" fmla="*/ 99 w 99"/>
                <a:gd name="T15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9" h="33">
                  <a:moveTo>
                    <a:pt x="99" y="0"/>
                  </a:moveTo>
                  <a:cubicBezTo>
                    <a:pt x="68" y="0"/>
                    <a:pt x="38" y="0"/>
                    <a:pt x="8" y="0"/>
                  </a:cubicBezTo>
                  <a:cubicBezTo>
                    <a:pt x="3" y="0"/>
                    <a:pt x="1" y="2"/>
                    <a:pt x="1" y="7"/>
                  </a:cubicBezTo>
                  <a:cubicBezTo>
                    <a:pt x="0" y="13"/>
                    <a:pt x="1" y="18"/>
                    <a:pt x="1" y="23"/>
                  </a:cubicBezTo>
                  <a:cubicBezTo>
                    <a:pt x="1" y="31"/>
                    <a:pt x="2" y="33"/>
                    <a:pt x="10" y="33"/>
                  </a:cubicBezTo>
                  <a:cubicBezTo>
                    <a:pt x="32" y="33"/>
                    <a:pt x="55" y="33"/>
                    <a:pt x="77" y="33"/>
                  </a:cubicBezTo>
                  <a:cubicBezTo>
                    <a:pt x="78" y="33"/>
                    <a:pt x="79" y="33"/>
                    <a:pt x="81" y="33"/>
                  </a:cubicBezTo>
                  <a:cubicBezTo>
                    <a:pt x="83" y="20"/>
                    <a:pt x="89" y="9"/>
                    <a:pt x="9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10"/>
            <p:cNvSpPr>
              <a:spLocks/>
            </p:cNvSpPr>
            <p:nvPr/>
          </p:nvSpPr>
          <p:spPr bwMode="auto">
            <a:xfrm>
              <a:off x="9069388" y="565150"/>
              <a:ext cx="260350" cy="0"/>
            </a:xfrm>
            <a:custGeom>
              <a:avLst/>
              <a:gdLst>
                <a:gd name="T0" fmla="*/ 39 w 69"/>
                <a:gd name="T1" fmla="*/ 0 w 69"/>
                <a:gd name="T2" fmla="*/ 39 w 69"/>
                <a:gd name="T3" fmla="*/ 69 w 69"/>
                <a:gd name="T4" fmla="*/ 39 w 69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  <a:cxn ang="0">
                  <a:pos x="T3" y="0"/>
                </a:cxn>
                <a:cxn ang="0">
                  <a:pos x="T4" y="0"/>
                </a:cxn>
              </a:cxnLst>
              <a:rect l="0" t="0" r="r" b="b"/>
              <a:pathLst>
                <a:path w="69">
                  <a:moveTo>
                    <a:pt x="39" y="0"/>
                  </a:moveTo>
                  <a:cubicBezTo>
                    <a:pt x="26" y="0"/>
                    <a:pt x="13" y="0"/>
                    <a:pt x="0" y="0"/>
                  </a:cubicBezTo>
                  <a:cubicBezTo>
                    <a:pt x="13" y="0"/>
                    <a:pt x="26" y="0"/>
                    <a:pt x="39" y="0"/>
                  </a:cubicBezTo>
                  <a:cubicBezTo>
                    <a:pt x="49" y="0"/>
                    <a:pt x="59" y="0"/>
                    <a:pt x="69" y="0"/>
                  </a:cubicBezTo>
                  <a:cubicBezTo>
                    <a:pt x="59" y="0"/>
                    <a:pt x="49" y="0"/>
                    <a:pt x="39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45" name="Google Shape;9092;p50"/>
          <p:cNvGrpSpPr/>
          <p:nvPr/>
        </p:nvGrpSpPr>
        <p:grpSpPr>
          <a:xfrm>
            <a:off x="2831493" y="2172648"/>
            <a:ext cx="261336" cy="259931"/>
            <a:chOff x="-6329100" y="3632100"/>
            <a:chExt cx="293025" cy="291450"/>
          </a:xfrm>
          <a:solidFill>
            <a:schemeClr val="accent2"/>
          </a:solidFill>
        </p:grpSpPr>
        <p:sp>
          <p:nvSpPr>
            <p:cNvPr id="46" name="Google Shape;9093;p50"/>
            <p:cNvSpPr/>
            <p:nvPr/>
          </p:nvSpPr>
          <p:spPr>
            <a:xfrm>
              <a:off x="-6210700" y="3751600"/>
              <a:ext cx="174625" cy="171950"/>
            </a:xfrm>
            <a:custGeom>
              <a:avLst/>
              <a:gdLst/>
              <a:ahLst/>
              <a:cxnLst/>
              <a:rect l="l" t="t" r="r" b="b"/>
              <a:pathLst>
                <a:path w="6985" h="6878" extrusionOk="0">
                  <a:moveTo>
                    <a:pt x="492" y="0"/>
                  </a:moveTo>
                  <a:cubicBezTo>
                    <a:pt x="219" y="0"/>
                    <a:pt x="0" y="235"/>
                    <a:pt x="85" y="545"/>
                  </a:cubicBezTo>
                  <a:lnTo>
                    <a:pt x="1503" y="5712"/>
                  </a:lnTo>
                  <a:cubicBezTo>
                    <a:pt x="1559" y="5882"/>
                    <a:pt x="1707" y="5984"/>
                    <a:pt x="1856" y="5984"/>
                  </a:cubicBezTo>
                  <a:cubicBezTo>
                    <a:pt x="1956" y="5984"/>
                    <a:pt x="2057" y="5939"/>
                    <a:pt x="2133" y="5838"/>
                  </a:cubicBezTo>
                  <a:lnTo>
                    <a:pt x="2889" y="4735"/>
                  </a:lnTo>
                  <a:lnTo>
                    <a:pt x="3739" y="5712"/>
                  </a:lnTo>
                  <a:lnTo>
                    <a:pt x="4622" y="6594"/>
                  </a:lnTo>
                  <a:cubicBezTo>
                    <a:pt x="4811" y="6783"/>
                    <a:pt x="5086" y="6878"/>
                    <a:pt x="5362" y="6878"/>
                  </a:cubicBezTo>
                  <a:cubicBezTo>
                    <a:pt x="5638" y="6878"/>
                    <a:pt x="5913" y="6783"/>
                    <a:pt x="6102" y="6594"/>
                  </a:cubicBezTo>
                  <a:lnTo>
                    <a:pt x="6575" y="6122"/>
                  </a:lnTo>
                  <a:cubicBezTo>
                    <a:pt x="6984" y="5712"/>
                    <a:pt x="6984" y="5113"/>
                    <a:pt x="6575" y="4672"/>
                  </a:cubicBezTo>
                  <a:lnTo>
                    <a:pt x="4811" y="2814"/>
                  </a:lnTo>
                  <a:lnTo>
                    <a:pt x="5913" y="2058"/>
                  </a:lnTo>
                  <a:cubicBezTo>
                    <a:pt x="6134" y="1900"/>
                    <a:pt x="6102" y="1522"/>
                    <a:pt x="5787" y="1427"/>
                  </a:cubicBezTo>
                  <a:lnTo>
                    <a:pt x="589" y="10"/>
                  </a:lnTo>
                  <a:cubicBezTo>
                    <a:pt x="556" y="3"/>
                    <a:pt x="524" y="0"/>
                    <a:pt x="49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9094;p50"/>
            <p:cNvSpPr/>
            <p:nvPr/>
          </p:nvSpPr>
          <p:spPr>
            <a:xfrm>
              <a:off x="-6272400" y="3691975"/>
              <a:ext cx="136300" cy="135500"/>
            </a:xfrm>
            <a:custGeom>
              <a:avLst/>
              <a:gdLst/>
              <a:ahLst/>
              <a:cxnLst/>
              <a:rect l="l" t="t" r="r" b="b"/>
              <a:pathLst>
                <a:path w="5452" h="5420" extrusionOk="0">
                  <a:moveTo>
                    <a:pt x="2742" y="0"/>
                  </a:moveTo>
                  <a:cubicBezTo>
                    <a:pt x="1261" y="0"/>
                    <a:pt x="1" y="1229"/>
                    <a:pt x="1" y="2710"/>
                  </a:cubicBezTo>
                  <a:cubicBezTo>
                    <a:pt x="1" y="4127"/>
                    <a:pt x="1041" y="5293"/>
                    <a:pt x="2427" y="5419"/>
                  </a:cubicBezTo>
                  <a:lnTo>
                    <a:pt x="2112" y="4317"/>
                  </a:lnTo>
                  <a:cubicBezTo>
                    <a:pt x="1482" y="4096"/>
                    <a:pt x="1009" y="3466"/>
                    <a:pt x="1009" y="2741"/>
                  </a:cubicBezTo>
                  <a:cubicBezTo>
                    <a:pt x="1041" y="1765"/>
                    <a:pt x="1828" y="1009"/>
                    <a:pt x="2773" y="1009"/>
                  </a:cubicBezTo>
                  <a:cubicBezTo>
                    <a:pt x="3530" y="1009"/>
                    <a:pt x="4128" y="1481"/>
                    <a:pt x="4349" y="2143"/>
                  </a:cubicBezTo>
                  <a:lnTo>
                    <a:pt x="5451" y="2458"/>
                  </a:lnTo>
                  <a:cubicBezTo>
                    <a:pt x="5294" y="1072"/>
                    <a:pt x="4160" y="0"/>
                    <a:pt x="274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9095;p50"/>
            <p:cNvSpPr/>
            <p:nvPr/>
          </p:nvSpPr>
          <p:spPr>
            <a:xfrm>
              <a:off x="-6329100" y="3632100"/>
              <a:ext cx="257575" cy="256025"/>
            </a:xfrm>
            <a:custGeom>
              <a:avLst/>
              <a:gdLst/>
              <a:ahLst/>
              <a:cxnLst/>
              <a:rect l="l" t="t" r="r" b="b"/>
              <a:pathLst>
                <a:path w="10303" h="10241" extrusionOk="0">
                  <a:moveTo>
                    <a:pt x="5136" y="1"/>
                  </a:moveTo>
                  <a:cubicBezTo>
                    <a:pt x="2301" y="1"/>
                    <a:pt x="1" y="2269"/>
                    <a:pt x="1" y="5105"/>
                  </a:cubicBezTo>
                  <a:cubicBezTo>
                    <a:pt x="1" y="7972"/>
                    <a:pt x="2332" y="10240"/>
                    <a:pt x="5136" y="10240"/>
                  </a:cubicBezTo>
                  <a:cubicBezTo>
                    <a:pt x="5262" y="10240"/>
                    <a:pt x="5356" y="10240"/>
                    <a:pt x="5451" y="10177"/>
                  </a:cubicBezTo>
                  <a:lnTo>
                    <a:pt x="4978" y="8444"/>
                  </a:lnTo>
                  <a:cubicBezTo>
                    <a:pt x="4959" y="8445"/>
                    <a:pt x="4940" y="8445"/>
                    <a:pt x="4921" y="8445"/>
                  </a:cubicBezTo>
                  <a:cubicBezTo>
                    <a:pt x="3089" y="8445"/>
                    <a:pt x="1639" y="6945"/>
                    <a:pt x="1639" y="5105"/>
                  </a:cubicBezTo>
                  <a:cubicBezTo>
                    <a:pt x="1639" y="3214"/>
                    <a:pt x="3151" y="1702"/>
                    <a:pt x="5073" y="1702"/>
                  </a:cubicBezTo>
                  <a:cubicBezTo>
                    <a:pt x="6900" y="1702"/>
                    <a:pt x="8412" y="3151"/>
                    <a:pt x="8475" y="4979"/>
                  </a:cubicBezTo>
                  <a:lnTo>
                    <a:pt x="10208" y="5451"/>
                  </a:lnTo>
                  <a:cubicBezTo>
                    <a:pt x="10303" y="4002"/>
                    <a:pt x="9799" y="2553"/>
                    <a:pt x="8759" y="1482"/>
                  </a:cubicBezTo>
                  <a:cubicBezTo>
                    <a:pt x="7782" y="505"/>
                    <a:pt x="6522" y="1"/>
                    <a:pt x="513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" name="Google Shape;9105;p50"/>
          <p:cNvGrpSpPr/>
          <p:nvPr/>
        </p:nvGrpSpPr>
        <p:grpSpPr>
          <a:xfrm>
            <a:off x="619004" y="2229905"/>
            <a:ext cx="262049" cy="259931"/>
            <a:chOff x="-4475825" y="3612425"/>
            <a:chExt cx="293825" cy="291450"/>
          </a:xfrm>
          <a:solidFill>
            <a:schemeClr val="accent1"/>
          </a:solidFill>
        </p:grpSpPr>
        <p:sp>
          <p:nvSpPr>
            <p:cNvPr id="50" name="Google Shape;9106;p50"/>
            <p:cNvSpPr/>
            <p:nvPr/>
          </p:nvSpPr>
          <p:spPr>
            <a:xfrm>
              <a:off x="-4349800" y="3664400"/>
              <a:ext cx="34675" cy="33100"/>
            </a:xfrm>
            <a:custGeom>
              <a:avLst/>
              <a:gdLst/>
              <a:ahLst/>
              <a:cxnLst/>
              <a:rect l="l" t="t" r="r" b="b"/>
              <a:pathLst>
                <a:path w="1387" h="1324" extrusionOk="0">
                  <a:moveTo>
                    <a:pt x="694" y="1"/>
                  </a:moveTo>
                  <a:cubicBezTo>
                    <a:pt x="347" y="1"/>
                    <a:pt x="32" y="316"/>
                    <a:pt x="32" y="662"/>
                  </a:cubicBezTo>
                  <a:cubicBezTo>
                    <a:pt x="1" y="1040"/>
                    <a:pt x="316" y="1324"/>
                    <a:pt x="694" y="1324"/>
                  </a:cubicBezTo>
                  <a:cubicBezTo>
                    <a:pt x="1103" y="1324"/>
                    <a:pt x="1387" y="1009"/>
                    <a:pt x="1387" y="662"/>
                  </a:cubicBezTo>
                  <a:cubicBezTo>
                    <a:pt x="1387" y="284"/>
                    <a:pt x="1072" y="1"/>
                    <a:pt x="6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9107;p50"/>
            <p:cNvSpPr/>
            <p:nvPr/>
          </p:nvSpPr>
          <p:spPr>
            <a:xfrm>
              <a:off x="-4366325" y="3714800"/>
              <a:ext cx="68525" cy="34700"/>
            </a:xfrm>
            <a:custGeom>
              <a:avLst/>
              <a:gdLst/>
              <a:ahLst/>
              <a:cxnLst/>
              <a:rect l="l" t="t" r="r" b="b"/>
              <a:pathLst>
                <a:path w="2741" h="1388" extrusionOk="0">
                  <a:moveTo>
                    <a:pt x="1008" y="1"/>
                  </a:moveTo>
                  <a:cubicBezTo>
                    <a:pt x="473" y="1"/>
                    <a:pt x="0" y="474"/>
                    <a:pt x="0" y="1009"/>
                  </a:cubicBezTo>
                  <a:lnTo>
                    <a:pt x="0" y="1387"/>
                  </a:lnTo>
                  <a:lnTo>
                    <a:pt x="2741" y="1387"/>
                  </a:lnTo>
                  <a:lnTo>
                    <a:pt x="2741" y="1009"/>
                  </a:lnTo>
                  <a:cubicBezTo>
                    <a:pt x="2741" y="474"/>
                    <a:pt x="2268" y="1"/>
                    <a:pt x="167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9108;p50"/>
            <p:cNvSpPr/>
            <p:nvPr/>
          </p:nvSpPr>
          <p:spPr>
            <a:xfrm>
              <a:off x="-4475825" y="3612425"/>
              <a:ext cx="293825" cy="291450"/>
            </a:xfrm>
            <a:custGeom>
              <a:avLst/>
              <a:gdLst/>
              <a:ahLst/>
              <a:cxnLst/>
              <a:rect l="l" t="t" r="r" b="b"/>
              <a:pathLst>
                <a:path w="11753" h="11658" extrusionOk="0">
                  <a:moveTo>
                    <a:pt x="5703" y="1324"/>
                  </a:moveTo>
                  <a:cubicBezTo>
                    <a:pt x="6459" y="1324"/>
                    <a:pt x="7089" y="1954"/>
                    <a:pt x="7089" y="2710"/>
                  </a:cubicBezTo>
                  <a:cubicBezTo>
                    <a:pt x="7089" y="3025"/>
                    <a:pt x="6963" y="3340"/>
                    <a:pt x="6774" y="3592"/>
                  </a:cubicBezTo>
                  <a:cubicBezTo>
                    <a:pt x="7373" y="3844"/>
                    <a:pt x="7751" y="4443"/>
                    <a:pt x="7751" y="5104"/>
                  </a:cubicBezTo>
                  <a:lnTo>
                    <a:pt x="7751" y="5766"/>
                  </a:lnTo>
                  <a:lnTo>
                    <a:pt x="7783" y="5766"/>
                  </a:lnTo>
                  <a:cubicBezTo>
                    <a:pt x="7783" y="5986"/>
                    <a:pt x="7625" y="6144"/>
                    <a:pt x="7436" y="6144"/>
                  </a:cubicBezTo>
                  <a:lnTo>
                    <a:pt x="4002" y="6144"/>
                  </a:lnTo>
                  <a:cubicBezTo>
                    <a:pt x="3813" y="6144"/>
                    <a:pt x="3655" y="5986"/>
                    <a:pt x="3655" y="5766"/>
                  </a:cubicBezTo>
                  <a:lnTo>
                    <a:pt x="3655" y="5104"/>
                  </a:lnTo>
                  <a:cubicBezTo>
                    <a:pt x="3655" y="4443"/>
                    <a:pt x="4065" y="3844"/>
                    <a:pt x="4664" y="3592"/>
                  </a:cubicBezTo>
                  <a:cubicBezTo>
                    <a:pt x="4443" y="3340"/>
                    <a:pt x="4348" y="3056"/>
                    <a:pt x="4348" y="2710"/>
                  </a:cubicBezTo>
                  <a:cubicBezTo>
                    <a:pt x="4348" y="1954"/>
                    <a:pt x="4979" y="1324"/>
                    <a:pt x="5703" y="1324"/>
                  </a:cubicBezTo>
                  <a:close/>
                  <a:moveTo>
                    <a:pt x="5798" y="0"/>
                  </a:moveTo>
                  <a:cubicBezTo>
                    <a:pt x="3561" y="0"/>
                    <a:pt x="1702" y="1859"/>
                    <a:pt x="1702" y="4096"/>
                  </a:cubicBezTo>
                  <a:cubicBezTo>
                    <a:pt x="1702" y="5041"/>
                    <a:pt x="2017" y="5955"/>
                    <a:pt x="2553" y="6616"/>
                  </a:cubicBezTo>
                  <a:lnTo>
                    <a:pt x="1702" y="7120"/>
                  </a:lnTo>
                  <a:cubicBezTo>
                    <a:pt x="1513" y="6963"/>
                    <a:pt x="1293" y="6900"/>
                    <a:pt x="1040" y="6900"/>
                  </a:cubicBezTo>
                  <a:cubicBezTo>
                    <a:pt x="473" y="6900"/>
                    <a:pt x="1" y="7341"/>
                    <a:pt x="1" y="7908"/>
                  </a:cubicBezTo>
                  <a:cubicBezTo>
                    <a:pt x="1" y="8475"/>
                    <a:pt x="473" y="8948"/>
                    <a:pt x="1040" y="8948"/>
                  </a:cubicBezTo>
                  <a:cubicBezTo>
                    <a:pt x="1576" y="8948"/>
                    <a:pt x="2049" y="8475"/>
                    <a:pt x="2049" y="7908"/>
                  </a:cubicBezTo>
                  <a:lnTo>
                    <a:pt x="2049" y="7719"/>
                  </a:lnTo>
                  <a:lnTo>
                    <a:pt x="3025" y="7120"/>
                  </a:lnTo>
                  <a:cubicBezTo>
                    <a:pt x="3309" y="7372"/>
                    <a:pt x="3592" y="7593"/>
                    <a:pt x="3939" y="7751"/>
                  </a:cubicBezTo>
                  <a:lnTo>
                    <a:pt x="3277" y="8948"/>
                  </a:lnTo>
                  <a:lnTo>
                    <a:pt x="3088" y="8948"/>
                  </a:lnTo>
                  <a:cubicBezTo>
                    <a:pt x="2521" y="8948"/>
                    <a:pt x="2049" y="9420"/>
                    <a:pt x="2049" y="9956"/>
                  </a:cubicBezTo>
                  <a:cubicBezTo>
                    <a:pt x="2049" y="10523"/>
                    <a:pt x="2521" y="10996"/>
                    <a:pt x="3088" y="10996"/>
                  </a:cubicBezTo>
                  <a:cubicBezTo>
                    <a:pt x="3624" y="10996"/>
                    <a:pt x="4096" y="10523"/>
                    <a:pt x="4096" y="9956"/>
                  </a:cubicBezTo>
                  <a:cubicBezTo>
                    <a:pt x="4096" y="9735"/>
                    <a:pt x="4033" y="9483"/>
                    <a:pt x="3876" y="9294"/>
                  </a:cubicBezTo>
                  <a:lnTo>
                    <a:pt x="4569" y="8034"/>
                  </a:lnTo>
                  <a:cubicBezTo>
                    <a:pt x="4853" y="8097"/>
                    <a:pt x="5168" y="8192"/>
                    <a:pt x="5483" y="8223"/>
                  </a:cubicBezTo>
                  <a:lnTo>
                    <a:pt x="5483" y="9672"/>
                  </a:lnTo>
                  <a:cubicBezTo>
                    <a:pt x="5073" y="9830"/>
                    <a:pt x="4821" y="10208"/>
                    <a:pt x="4821" y="10617"/>
                  </a:cubicBezTo>
                  <a:cubicBezTo>
                    <a:pt x="4821" y="11185"/>
                    <a:pt x="5294" y="11657"/>
                    <a:pt x="5829" y="11657"/>
                  </a:cubicBezTo>
                  <a:cubicBezTo>
                    <a:pt x="6396" y="11657"/>
                    <a:pt x="6869" y="11185"/>
                    <a:pt x="6869" y="10617"/>
                  </a:cubicBezTo>
                  <a:cubicBezTo>
                    <a:pt x="6869" y="10208"/>
                    <a:pt x="6585" y="9798"/>
                    <a:pt x="6176" y="9672"/>
                  </a:cubicBezTo>
                  <a:lnTo>
                    <a:pt x="6176" y="8223"/>
                  </a:lnTo>
                  <a:cubicBezTo>
                    <a:pt x="6491" y="8192"/>
                    <a:pt x="6806" y="8160"/>
                    <a:pt x="7089" y="8034"/>
                  </a:cubicBezTo>
                  <a:lnTo>
                    <a:pt x="7814" y="9294"/>
                  </a:lnTo>
                  <a:cubicBezTo>
                    <a:pt x="7657" y="9483"/>
                    <a:pt x="7562" y="9672"/>
                    <a:pt x="7562" y="9956"/>
                  </a:cubicBezTo>
                  <a:cubicBezTo>
                    <a:pt x="7562" y="10523"/>
                    <a:pt x="8035" y="10996"/>
                    <a:pt x="8602" y="10996"/>
                  </a:cubicBezTo>
                  <a:cubicBezTo>
                    <a:pt x="9137" y="10996"/>
                    <a:pt x="9610" y="10523"/>
                    <a:pt x="9610" y="9956"/>
                  </a:cubicBezTo>
                  <a:cubicBezTo>
                    <a:pt x="9610" y="9420"/>
                    <a:pt x="9137" y="8948"/>
                    <a:pt x="8602" y="8948"/>
                  </a:cubicBezTo>
                  <a:lnTo>
                    <a:pt x="8381" y="8948"/>
                  </a:lnTo>
                  <a:lnTo>
                    <a:pt x="7720" y="7751"/>
                  </a:lnTo>
                  <a:cubicBezTo>
                    <a:pt x="8035" y="7593"/>
                    <a:pt x="8350" y="7372"/>
                    <a:pt x="8633" y="7120"/>
                  </a:cubicBezTo>
                  <a:lnTo>
                    <a:pt x="9704" y="7719"/>
                  </a:lnTo>
                  <a:lnTo>
                    <a:pt x="9704" y="7908"/>
                  </a:lnTo>
                  <a:cubicBezTo>
                    <a:pt x="9704" y="8475"/>
                    <a:pt x="10177" y="8948"/>
                    <a:pt x="10713" y="8948"/>
                  </a:cubicBezTo>
                  <a:cubicBezTo>
                    <a:pt x="11280" y="8948"/>
                    <a:pt x="11752" y="8475"/>
                    <a:pt x="11752" y="7908"/>
                  </a:cubicBezTo>
                  <a:cubicBezTo>
                    <a:pt x="11626" y="7309"/>
                    <a:pt x="11154" y="6900"/>
                    <a:pt x="10586" y="6900"/>
                  </a:cubicBezTo>
                  <a:cubicBezTo>
                    <a:pt x="10366" y="6900"/>
                    <a:pt x="10114" y="6963"/>
                    <a:pt x="9925" y="7120"/>
                  </a:cubicBezTo>
                  <a:lnTo>
                    <a:pt x="9011" y="6616"/>
                  </a:lnTo>
                  <a:cubicBezTo>
                    <a:pt x="9515" y="5892"/>
                    <a:pt x="9893" y="4978"/>
                    <a:pt x="9893" y="4096"/>
                  </a:cubicBezTo>
                  <a:cubicBezTo>
                    <a:pt x="9893" y="1796"/>
                    <a:pt x="8035" y="0"/>
                    <a:pt x="579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3" name="Chevron 52"/>
          <p:cNvSpPr/>
          <p:nvPr/>
        </p:nvSpPr>
        <p:spPr>
          <a:xfrm>
            <a:off x="9416218" y="2584475"/>
            <a:ext cx="2318582" cy="158600"/>
          </a:xfrm>
          <a:prstGeom prst="chevron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9506845" y="2957350"/>
            <a:ext cx="127150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2000" dirty="0">
                <a:solidFill>
                  <a:schemeClr val="accent1"/>
                </a:solidFill>
                <a:latin typeface="+mj-lt"/>
              </a:rPr>
              <a:t>Obecnie</a:t>
            </a:r>
            <a:endParaRPr lang="en-US" sz="2000" dirty="0">
              <a:solidFill>
                <a:schemeClr val="accent1"/>
              </a:solidFill>
              <a:latin typeface="+mj-lt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9506845" y="3375941"/>
            <a:ext cx="1759706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1200" dirty="0">
                <a:solidFill>
                  <a:schemeClr val="accent2"/>
                </a:solidFill>
              </a:rPr>
              <a:t>Poszukiwanie nowych rozwiązań i dalsze prace badawczo-rozwojowe, w celu jeszcze lepszego dostosowania produktów do potrzeb nowoczesnego rolnictwa;</a:t>
            </a:r>
            <a:endParaRPr lang="en-US" sz="1200" dirty="0">
              <a:solidFill>
                <a:schemeClr val="accent2"/>
              </a:solidFill>
            </a:endParaRPr>
          </a:p>
        </p:txBody>
      </p:sp>
      <p:grpSp>
        <p:nvGrpSpPr>
          <p:cNvPr id="57" name="Google Shape;4763;p41"/>
          <p:cNvGrpSpPr/>
          <p:nvPr/>
        </p:nvGrpSpPr>
        <p:grpSpPr>
          <a:xfrm>
            <a:off x="7297199" y="2212943"/>
            <a:ext cx="269676" cy="267071"/>
            <a:chOff x="5049725" y="1435050"/>
            <a:chExt cx="486550" cy="481850"/>
          </a:xfrm>
          <a:solidFill>
            <a:schemeClr val="accent2"/>
          </a:solidFill>
        </p:grpSpPr>
        <p:sp>
          <p:nvSpPr>
            <p:cNvPr id="58" name="Google Shape;4764;p41"/>
            <p:cNvSpPr/>
            <p:nvPr/>
          </p:nvSpPr>
          <p:spPr>
            <a:xfrm>
              <a:off x="5136300" y="1519775"/>
              <a:ext cx="310550" cy="310550"/>
            </a:xfrm>
            <a:custGeom>
              <a:avLst/>
              <a:gdLst/>
              <a:ahLst/>
              <a:cxnLst/>
              <a:rect l="l" t="t" r="r" b="b"/>
              <a:pathLst>
                <a:path w="12422" h="12422" extrusionOk="0">
                  <a:moveTo>
                    <a:pt x="6209" y="1"/>
                  </a:moveTo>
                  <a:cubicBezTo>
                    <a:pt x="2786" y="1"/>
                    <a:pt x="0" y="2786"/>
                    <a:pt x="0" y="6213"/>
                  </a:cubicBezTo>
                  <a:cubicBezTo>
                    <a:pt x="0" y="9637"/>
                    <a:pt x="2786" y="12422"/>
                    <a:pt x="6209" y="12422"/>
                  </a:cubicBezTo>
                  <a:cubicBezTo>
                    <a:pt x="9636" y="12422"/>
                    <a:pt x="12422" y="9637"/>
                    <a:pt x="12422" y="6213"/>
                  </a:cubicBezTo>
                  <a:cubicBezTo>
                    <a:pt x="12422" y="5219"/>
                    <a:pt x="12160" y="4258"/>
                    <a:pt x="11711" y="3388"/>
                  </a:cubicBezTo>
                  <a:lnTo>
                    <a:pt x="11428" y="3388"/>
                  </a:lnTo>
                  <a:lnTo>
                    <a:pt x="10780" y="4036"/>
                  </a:lnTo>
                  <a:cubicBezTo>
                    <a:pt x="11112" y="4713"/>
                    <a:pt x="11286" y="5457"/>
                    <a:pt x="11292" y="6213"/>
                  </a:cubicBezTo>
                  <a:cubicBezTo>
                    <a:pt x="11292" y="9013"/>
                    <a:pt x="9010" y="11293"/>
                    <a:pt x="6209" y="11293"/>
                  </a:cubicBezTo>
                  <a:cubicBezTo>
                    <a:pt x="3409" y="11293"/>
                    <a:pt x="1129" y="9013"/>
                    <a:pt x="1129" y="6213"/>
                  </a:cubicBezTo>
                  <a:cubicBezTo>
                    <a:pt x="1129" y="3409"/>
                    <a:pt x="3409" y="1130"/>
                    <a:pt x="6209" y="1130"/>
                  </a:cubicBezTo>
                  <a:cubicBezTo>
                    <a:pt x="6965" y="1133"/>
                    <a:pt x="7709" y="1307"/>
                    <a:pt x="8387" y="1639"/>
                  </a:cubicBezTo>
                  <a:lnTo>
                    <a:pt x="9034" y="994"/>
                  </a:lnTo>
                  <a:lnTo>
                    <a:pt x="9034" y="708"/>
                  </a:lnTo>
                  <a:cubicBezTo>
                    <a:pt x="8164" y="260"/>
                    <a:pt x="7203" y="1"/>
                    <a:pt x="620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59" name="Google Shape;4765;p41"/>
            <p:cNvSpPr/>
            <p:nvPr/>
          </p:nvSpPr>
          <p:spPr>
            <a:xfrm>
              <a:off x="5184925" y="1576250"/>
              <a:ext cx="205475" cy="197625"/>
            </a:xfrm>
            <a:custGeom>
              <a:avLst/>
              <a:gdLst/>
              <a:ahLst/>
              <a:cxnLst/>
              <a:rect l="l" t="t" r="r" b="b"/>
              <a:pathLst>
                <a:path w="8219" h="7905" extrusionOk="0">
                  <a:moveTo>
                    <a:pt x="4264" y="0"/>
                  </a:moveTo>
                  <a:cubicBezTo>
                    <a:pt x="2665" y="0"/>
                    <a:pt x="1226" y="964"/>
                    <a:pt x="612" y="2439"/>
                  </a:cubicBezTo>
                  <a:cubicBezTo>
                    <a:pt x="0" y="3918"/>
                    <a:pt x="341" y="5616"/>
                    <a:pt x="1470" y="6748"/>
                  </a:cubicBezTo>
                  <a:cubicBezTo>
                    <a:pt x="2225" y="7503"/>
                    <a:pt x="3236" y="7904"/>
                    <a:pt x="4264" y="7904"/>
                  </a:cubicBezTo>
                  <a:cubicBezTo>
                    <a:pt x="4774" y="7904"/>
                    <a:pt x="5287" y="7806"/>
                    <a:pt x="5776" y="7603"/>
                  </a:cubicBezTo>
                  <a:cubicBezTo>
                    <a:pt x="7255" y="6992"/>
                    <a:pt x="8218" y="5550"/>
                    <a:pt x="8218" y="3954"/>
                  </a:cubicBezTo>
                  <a:cubicBezTo>
                    <a:pt x="8212" y="3502"/>
                    <a:pt x="8131" y="3059"/>
                    <a:pt x="7974" y="2638"/>
                  </a:cubicBezTo>
                  <a:lnTo>
                    <a:pt x="7050" y="3565"/>
                  </a:lnTo>
                  <a:cubicBezTo>
                    <a:pt x="7071" y="3692"/>
                    <a:pt x="7083" y="3821"/>
                    <a:pt x="7089" y="3954"/>
                  </a:cubicBezTo>
                  <a:cubicBezTo>
                    <a:pt x="7089" y="5095"/>
                    <a:pt x="6399" y="6125"/>
                    <a:pt x="5345" y="6562"/>
                  </a:cubicBezTo>
                  <a:cubicBezTo>
                    <a:pt x="4996" y="6706"/>
                    <a:pt x="4629" y="6776"/>
                    <a:pt x="4265" y="6776"/>
                  </a:cubicBezTo>
                  <a:cubicBezTo>
                    <a:pt x="3530" y="6776"/>
                    <a:pt x="2808" y="6489"/>
                    <a:pt x="2268" y="5947"/>
                  </a:cubicBezTo>
                  <a:cubicBezTo>
                    <a:pt x="1461" y="5140"/>
                    <a:pt x="1220" y="3927"/>
                    <a:pt x="1657" y="2873"/>
                  </a:cubicBezTo>
                  <a:cubicBezTo>
                    <a:pt x="2093" y="1816"/>
                    <a:pt x="3123" y="1129"/>
                    <a:pt x="4264" y="1129"/>
                  </a:cubicBezTo>
                  <a:cubicBezTo>
                    <a:pt x="4394" y="1132"/>
                    <a:pt x="4523" y="1144"/>
                    <a:pt x="4653" y="1168"/>
                  </a:cubicBezTo>
                  <a:lnTo>
                    <a:pt x="5580" y="241"/>
                  </a:lnTo>
                  <a:cubicBezTo>
                    <a:pt x="5159" y="84"/>
                    <a:pt x="4713" y="3"/>
                    <a:pt x="426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60" name="Google Shape;4766;p41"/>
            <p:cNvSpPr/>
            <p:nvPr/>
          </p:nvSpPr>
          <p:spPr>
            <a:xfrm>
              <a:off x="5049725" y="1435075"/>
              <a:ext cx="481825" cy="481825"/>
            </a:xfrm>
            <a:custGeom>
              <a:avLst/>
              <a:gdLst/>
              <a:ahLst/>
              <a:cxnLst/>
              <a:rect l="l" t="t" r="r" b="b"/>
              <a:pathLst>
                <a:path w="19273" h="19273" extrusionOk="0">
                  <a:moveTo>
                    <a:pt x="9672" y="1"/>
                  </a:moveTo>
                  <a:cubicBezTo>
                    <a:pt x="4379" y="1"/>
                    <a:pt x="0" y="4307"/>
                    <a:pt x="0" y="9601"/>
                  </a:cubicBezTo>
                  <a:cubicBezTo>
                    <a:pt x="0" y="14892"/>
                    <a:pt x="4379" y="19273"/>
                    <a:pt x="9672" y="19273"/>
                  </a:cubicBezTo>
                  <a:cubicBezTo>
                    <a:pt x="14966" y="19273"/>
                    <a:pt x="19272" y="14892"/>
                    <a:pt x="19272" y="9601"/>
                  </a:cubicBezTo>
                  <a:cubicBezTo>
                    <a:pt x="19269" y="8204"/>
                    <a:pt x="18962" y="6821"/>
                    <a:pt x="18369" y="5557"/>
                  </a:cubicBezTo>
                  <a:lnTo>
                    <a:pt x="17646" y="6279"/>
                  </a:lnTo>
                  <a:cubicBezTo>
                    <a:pt x="17327" y="6599"/>
                    <a:pt x="16896" y="6776"/>
                    <a:pt x="16448" y="6776"/>
                  </a:cubicBezTo>
                  <a:lnTo>
                    <a:pt x="16430" y="6776"/>
                  </a:lnTo>
                  <a:cubicBezTo>
                    <a:pt x="16809" y="7671"/>
                    <a:pt x="17008" y="8628"/>
                    <a:pt x="17014" y="9601"/>
                  </a:cubicBezTo>
                  <a:cubicBezTo>
                    <a:pt x="17014" y="13648"/>
                    <a:pt x="13720" y="16939"/>
                    <a:pt x="9672" y="16939"/>
                  </a:cubicBezTo>
                  <a:cubicBezTo>
                    <a:pt x="5625" y="16939"/>
                    <a:pt x="2334" y="13648"/>
                    <a:pt x="2334" y="9601"/>
                  </a:cubicBezTo>
                  <a:cubicBezTo>
                    <a:pt x="2334" y="5554"/>
                    <a:pt x="5625" y="2259"/>
                    <a:pt x="9672" y="2259"/>
                  </a:cubicBezTo>
                  <a:cubicBezTo>
                    <a:pt x="10642" y="2265"/>
                    <a:pt x="11603" y="2464"/>
                    <a:pt x="12497" y="2844"/>
                  </a:cubicBezTo>
                  <a:lnTo>
                    <a:pt x="12497" y="2825"/>
                  </a:lnTo>
                  <a:cubicBezTo>
                    <a:pt x="12494" y="2374"/>
                    <a:pt x="12672" y="1943"/>
                    <a:pt x="12991" y="1627"/>
                  </a:cubicBezTo>
                  <a:lnTo>
                    <a:pt x="13713" y="904"/>
                  </a:lnTo>
                  <a:cubicBezTo>
                    <a:pt x="12449" y="311"/>
                    <a:pt x="11070" y="4"/>
                    <a:pt x="967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61" name="Google Shape;4767;p41"/>
            <p:cNvSpPr/>
            <p:nvPr/>
          </p:nvSpPr>
          <p:spPr>
            <a:xfrm>
              <a:off x="5245825" y="1435050"/>
              <a:ext cx="290450" cy="282350"/>
            </a:xfrm>
            <a:custGeom>
              <a:avLst/>
              <a:gdLst/>
              <a:ahLst/>
              <a:cxnLst/>
              <a:rect l="l" t="t" r="r" b="b"/>
              <a:pathLst>
                <a:path w="11618" h="11294" extrusionOk="0">
                  <a:moveTo>
                    <a:pt x="8601" y="1"/>
                  </a:moveTo>
                  <a:cubicBezTo>
                    <a:pt x="8461" y="1"/>
                    <a:pt x="8319" y="52"/>
                    <a:pt x="8203" y="168"/>
                  </a:cubicBezTo>
                  <a:lnTo>
                    <a:pt x="5945" y="2426"/>
                  </a:lnTo>
                  <a:cubicBezTo>
                    <a:pt x="5839" y="2531"/>
                    <a:pt x="5779" y="2676"/>
                    <a:pt x="5782" y="2826"/>
                  </a:cubicBezTo>
                  <a:lnTo>
                    <a:pt x="5782" y="4850"/>
                  </a:lnTo>
                  <a:lnTo>
                    <a:pt x="2554" y="8075"/>
                  </a:lnTo>
                  <a:cubicBezTo>
                    <a:pt x="2328" y="7967"/>
                    <a:pt x="2081" y="7906"/>
                    <a:pt x="1828" y="7906"/>
                  </a:cubicBezTo>
                  <a:cubicBezTo>
                    <a:pt x="1142" y="7906"/>
                    <a:pt x="525" y="8319"/>
                    <a:pt x="263" y="8951"/>
                  </a:cubicBezTo>
                  <a:cubicBezTo>
                    <a:pt x="1" y="9584"/>
                    <a:pt x="145" y="10312"/>
                    <a:pt x="630" y="10797"/>
                  </a:cubicBezTo>
                  <a:cubicBezTo>
                    <a:pt x="954" y="11122"/>
                    <a:pt x="1388" y="11294"/>
                    <a:pt x="1828" y="11294"/>
                  </a:cubicBezTo>
                  <a:cubicBezTo>
                    <a:pt x="2046" y="11294"/>
                    <a:pt x="2266" y="11251"/>
                    <a:pt x="2476" y="11165"/>
                  </a:cubicBezTo>
                  <a:cubicBezTo>
                    <a:pt x="3108" y="10903"/>
                    <a:pt x="3524" y="10285"/>
                    <a:pt x="3524" y="9602"/>
                  </a:cubicBezTo>
                  <a:cubicBezTo>
                    <a:pt x="3521" y="9349"/>
                    <a:pt x="3463" y="9102"/>
                    <a:pt x="3352" y="8876"/>
                  </a:cubicBezTo>
                  <a:lnTo>
                    <a:pt x="6580" y="5648"/>
                  </a:lnTo>
                  <a:lnTo>
                    <a:pt x="8604" y="5648"/>
                  </a:lnTo>
                  <a:cubicBezTo>
                    <a:pt x="8754" y="5648"/>
                    <a:pt x="8896" y="5588"/>
                    <a:pt x="9004" y="5482"/>
                  </a:cubicBezTo>
                  <a:lnTo>
                    <a:pt x="11263" y="3224"/>
                  </a:lnTo>
                  <a:cubicBezTo>
                    <a:pt x="11618" y="2869"/>
                    <a:pt x="11365" y="2260"/>
                    <a:pt x="10862" y="2260"/>
                  </a:cubicBezTo>
                  <a:lnTo>
                    <a:pt x="9170" y="2260"/>
                  </a:lnTo>
                  <a:lnTo>
                    <a:pt x="9170" y="568"/>
                  </a:lnTo>
                  <a:cubicBezTo>
                    <a:pt x="9170" y="226"/>
                    <a:pt x="8892" y="1"/>
                    <a:pt x="8601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</a:t>
            </a:fld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043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20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112E635B-2A25-4706-AF1F-46BBF661D1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146" y="705438"/>
            <a:ext cx="7014152" cy="4542273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BC72174D-90D3-4DB0-A249-F775C7F5543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00835" y="2569407"/>
            <a:ext cx="3593993" cy="2278666"/>
          </a:xfrm>
          <a:prstGeom prst="rect">
            <a:avLst/>
          </a:prstGeom>
        </p:spPr>
      </p:pic>
      <p:sp>
        <p:nvSpPr>
          <p:cNvPr id="10" name="pole tekstowe 9">
            <a:extLst>
              <a:ext uri="{FF2B5EF4-FFF2-40B4-BE49-F238E27FC236}">
                <a16:creationId xmlns="" xmlns:a16="http://schemas.microsoft.com/office/drawing/2014/main" id="{B3AC09C9-C8A5-4224-857E-9CA50344A78D}"/>
              </a:ext>
            </a:extLst>
          </p:cNvPr>
          <p:cNvSpPr txBox="1"/>
          <p:nvPr/>
        </p:nvSpPr>
        <p:spPr>
          <a:xfrm>
            <a:off x="4008699" y="5528939"/>
            <a:ext cx="61085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Zastosowanie gipsu (3t/ha) i popiołu z biomasy (15t/ha)  spowodowało zmniejszenie gęstości gleby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1167928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21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21C18CC4-E83F-4FC2-832E-888B82008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984" y="1044831"/>
            <a:ext cx="7015532" cy="4486328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BC0C94BF-2546-491C-B9E9-6B0E9364D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67955" y="1149137"/>
            <a:ext cx="2737337" cy="1735529"/>
          </a:xfrm>
          <a:prstGeom prst="rect">
            <a:avLst/>
          </a:prstGeom>
        </p:spPr>
      </p:pic>
      <p:pic>
        <p:nvPicPr>
          <p:cNvPr id="13" name="Obraz 12" descr="Obraz zawierający trawa, zewnętrzne, osoba, pole&#10;&#10;Opis wygenerowany automatycznie">
            <a:extLst>
              <a:ext uri="{FF2B5EF4-FFF2-40B4-BE49-F238E27FC236}">
                <a16:creationId xmlns="" xmlns:a16="http://schemas.microsoft.com/office/drawing/2014/main" id="{55DCA5EB-777A-4101-A100-91F423088C30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83" t="41376" r="22533"/>
          <a:stretch/>
        </p:blipFill>
        <p:spPr>
          <a:xfrm>
            <a:off x="10360833" y="1044831"/>
            <a:ext cx="1713935" cy="2680248"/>
          </a:xfrm>
          <a:prstGeom prst="rect">
            <a:avLst/>
          </a:prstGeom>
        </p:spPr>
      </p:pic>
      <p:sp>
        <p:nvSpPr>
          <p:cNvPr id="14" name="pole tekstowe 13">
            <a:extLst>
              <a:ext uri="{FF2B5EF4-FFF2-40B4-BE49-F238E27FC236}">
                <a16:creationId xmlns="" xmlns:a16="http://schemas.microsoft.com/office/drawing/2014/main" id="{167585B1-F9FD-4AF1-AB19-D8E74099DFB8}"/>
              </a:ext>
            </a:extLst>
          </p:cNvPr>
          <p:cNvSpPr txBox="1"/>
          <p:nvPr/>
        </p:nvSpPr>
        <p:spPr>
          <a:xfrm>
            <a:off x="7367955" y="4998039"/>
            <a:ext cx="4613029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Zastosowanie popiołu z biomasy (15t/ha) lub gipsu </a:t>
            </a:r>
            <a:r>
              <a:rPr lang="pl-PL" dirty="0" smtClean="0"/>
              <a:t>(3t/ha</a:t>
            </a:r>
            <a:r>
              <a:rPr lang="pl-PL" dirty="0"/>
              <a:t>) i popiołu z biomasy (15t/ha) zmniejszyło zwięzłość gleby (opór </a:t>
            </a:r>
            <a:r>
              <a:rPr lang="pl-PL" dirty="0" err="1"/>
              <a:t>penetrometryczny</a:t>
            </a:r>
            <a:r>
              <a:rPr lang="pl-PL" dirty="0"/>
              <a:t>)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44967594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22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31FB7EE5-BE6B-4511-98DB-64EBADC5DC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529" y="268237"/>
            <a:ext cx="7761947" cy="4971977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FF3A8DBC-6785-41D2-8F46-7CF156774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44935" y="268237"/>
            <a:ext cx="2565866" cy="1626812"/>
          </a:xfrm>
          <a:prstGeom prst="rect">
            <a:avLst/>
          </a:prstGeom>
        </p:spPr>
      </p:pic>
      <p:graphicFrame>
        <p:nvGraphicFramePr>
          <p:cNvPr id="10" name="Object 830">
            <a:extLst>
              <a:ext uri="{FF2B5EF4-FFF2-40B4-BE49-F238E27FC236}">
                <a16:creationId xmlns="" xmlns:a16="http://schemas.microsoft.com/office/drawing/2014/main" id="{69A71C53-F4B9-4447-B172-FCF80680EA5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60197376"/>
              </p:ext>
            </p:extLst>
          </p:nvPr>
        </p:nvGraphicFramePr>
        <p:xfrm>
          <a:off x="10306530" y="1065406"/>
          <a:ext cx="1568947" cy="447784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8" name="Fotografia Photo Editor" r:id="rId7" imgW="6409524" imgH="11847619" progId="MSPhotoEd.3">
                  <p:embed/>
                </p:oleObj>
              </mc:Choice>
              <mc:Fallback>
                <p:oleObj name="Fotografia Photo Editor" r:id="rId7" imgW="6409524" imgH="11847619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17612" r="17613"/>
                      <a:stretch>
                        <a:fillRect/>
                      </a:stretch>
                    </p:blipFill>
                    <p:spPr bwMode="auto">
                      <a:xfrm>
                        <a:off x="10306530" y="1065406"/>
                        <a:ext cx="1568947" cy="447784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pole tekstowe 14">
            <a:extLst>
              <a:ext uri="{FF2B5EF4-FFF2-40B4-BE49-F238E27FC236}">
                <a16:creationId xmlns="" xmlns:a16="http://schemas.microsoft.com/office/drawing/2014/main" id="{DD065368-207B-402D-8464-1F15EDEB77C4}"/>
              </a:ext>
            </a:extLst>
          </p:cNvPr>
          <p:cNvSpPr txBox="1"/>
          <p:nvPr/>
        </p:nvSpPr>
        <p:spPr>
          <a:xfrm>
            <a:off x="2766646" y="5559531"/>
            <a:ext cx="6986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Zastosowanie popiołu z biomasy (15t/ha) lub gipsu </a:t>
            </a:r>
            <a:r>
              <a:rPr lang="pl-PL" dirty="0" smtClean="0"/>
              <a:t>(3t/ha</a:t>
            </a:r>
            <a:r>
              <a:rPr lang="pl-PL" dirty="0"/>
              <a:t>) i popiołu z biomasy (15t/ha)  zmniejsza opór ścinania gleby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281054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23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Obraz 10">
            <a:extLst>
              <a:ext uri="{FF2B5EF4-FFF2-40B4-BE49-F238E27FC236}">
                <a16:creationId xmlns="" xmlns:a16="http://schemas.microsoft.com/office/drawing/2014/main" id="{B5023C5B-13C5-4DBC-9DB8-DAF12699ABF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3914" y="584057"/>
            <a:ext cx="7290547" cy="4721263"/>
          </a:xfrm>
          <a:prstGeom prst="rect">
            <a:avLst/>
          </a:prstGeom>
        </p:spPr>
      </p:pic>
      <p:pic>
        <p:nvPicPr>
          <p:cNvPr id="12" name="Obraz 11">
            <a:extLst>
              <a:ext uri="{FF2B5EF4-FFF2-40B4-BE49-F238E27FC236}">
                <a16:creationId xmlns="" xmlns:a16="http://schemas.microsoft.com/office/drawing/2014/main" id="{16F6ED62-99CA-4B50-81F1-4992E4CC689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94503" y="850918"/>
            <a:ext cx="3302369" cy="2093770"/>
          </a:xfrm>
          <a:prstGeom prst="rect">
            <a:avLst/>
          </a:prstGeom>
        </p:spPr>
      </p:pic>
      <p:sp>
        <p:nvSpPr>
          <p:cNvPr id="13" name="pole tekstowe 12">
            <a:extLst>
              <a:ext uri="{FF2B5EF4-FFF2-40B4-BE49-F238E27FC236}">
                <a16:creationId xmlns="" xmlns:a16="http://schemas.microsoft.com/office/drawing/2014/main" id="{6CAFF6EB-A3AF-459B-8B20-2639D2F6466D}"/>
              </a:ext>
            </a:extLst>
          </p:cNvPr>
          <p:cNvSpPr txBox="1"/>
          <p:nvPr/>
        </p:nvSpPr>
        <p:spPr>
          <a:xfrm>
            <a:off x="7894503" y="3458308"/>
            <a:ext cx="381657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Struktura gleby wytworzona po zastosowanie popiołu z biomasy (15t/ha) lub gipsu </a:t>
            </a:r>
            <a:r>
              <a:rPr lang="pl-PL" dirty="0" smtClean="0"/>
              <a:t>(3t/ha</a:t>
            </a:r>
            <a:r>
              <a:rPr lang="pl-PL" dirty="0"/>
              <a:t>) i popiołu z biomasy (15t/ha) charakteryzowała się zwiększoną maksymalną pojemnością wodną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9842707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24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71" y="351607"/>
            <a:ext cx="9409479" cy="60044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9740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25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52905CD6-45EC-4EAB-B0E3-BC726EDBDA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9776" y="1005850"/>
            <a:ext cx="7052583" cy="4567161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F933996A-2515-4332-8BD6-2CBAF480BA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2901" y="1011360"/>
            <a:ext cx="2983714" cy="1891736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33C1DCC3-A58B-4971-8B24-134ACA1CCCB3}"/>
              </a:ext>
            </a:extLst>
          </p:cNvPr>
          <p:cNvSpPr txBox="1"/>
          <p:nvPr/>
        </p:nvSpPr>
        <p:spPr>
          <a:xfrm>
            <a:off x="7742901" y="3546677"/>
            <a:ext cx="360155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Struktura gleby wytworzona po zastosowanie popiołu z biomasy (15t/ha) lub gipsu </a:t>
            </a:r>
            <a:r>
              <a:rPr lang="pl-PL" dirty="0" smtClean="0"/>
              <a:t>(3t/ha</a:t>
            </a:r>
            <a:r>
              <a:rPr lang="pl-PL" dirty="0"/>
              <a:t>) i popiołu z biomasy (15t/ha)  charakteryzowała się zwiększoną polową pojemnością wodną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7297409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26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4071" y="257908"/>
            <a:ext cx="9513188" cy="59637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7297409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27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0751255D-18B9-4E40-8365-7E4881B205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547569"/>
            <a:ext cx="7872572" cy="4897655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="" xmlns:a16="http://schemas.microsoft.com/office/drawing/2014/main" id="{7CC75745-BF76-4D28-9875-2A000BCE02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74600" y="1174375"/>
            <a:ext cx="3417400" cy="2166702"/>
          </a:xfrm>
          <a:prstGeom prst="rect">
            <a:avLst/>
          </a:prstGeom>
        </p:spPr>
      </p:pic>
      <p:sp>
        <p:nvSpPr>
          <p:cNvPr id="8" name="pole tekstowe 7">
            <a:extLst>
              <a:ext uri="{FF2B5EF4-FFF2-40B4-BE49-F238E27FC236}">
                <a16:creationId xmlns="" xmlns:a16="http://schemas.microsoft.com/office/drawing/2014/main" id="{F6AB53B8-2BB2-444E-9418-288E328D442A}"/>
              </a:ext>
            </a:extLst>
          </p:cNvPr>
          <p:cNvSpPr txBox="1"/>
          <p:nvPr/>
        </p:nvSpPr>
        <p:spPr>
          <a:xfrm>
            <a:off x="3604224" y="5674596"/>
            <a:ext cx="618051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W zależności od dawki zastosowanego gipsu i/lub popiołu z biomasy zarejestrowano różne przebiegi odkształcania próbek glebowych.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9740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Obraz 4">
            <a:extLst>
              <a:ext uri="{FF2B5EF4-FFF2-40B4-BE49-F238E27FC236}">
                <a16:creationId xmlns="" xmlns:a16="http://schemas.microsoft.com/office/drawing/2014/main" id="{B908A913-6244-4356-B21F-9CB73C5944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33" y="198122"/>
            <a:ext cx="8244967" cy="5281380"/>
          </a:xfrm>
          <a:prstGeom prst="rect">
            <a:avLst/>
          </a:prstGeom>
        </p:spPr>
      </p:pic>
      <p:pic>
        <p:nvPicPr>
          <p:cNvPr id="6" name="Obraz 3">
            <a:extLst>
              <a:ext uri="{FF2B5EF4-FFF2-40B4-BE49-F238E27FC236}">
                <a16:creationId xmlns="" xmlns:a16="http://schemas.microsoft.com/office/drawing/2014/main" id="{F9CC73A5-3918-4977-91D0-49D274F7B22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34" r="7718" b="10638"/>
          <a:stretch>
            <a:fillRect/>
          </a:stretch>
        </p:blipFill>
        <p:spPr bwMode="auto">
          <a:xfrm>
            <a:off x="10357909" y="1115234"/>
            <a:ext cx="1521720" cy="132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A50214C3-98DE-4EDE-92E9-8270DB45A64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24809" y="2753287"/>
            <a:ext cx="3054820" cy="1936819"/>
          </a:xfrm>
          <a:prstGeom prst="rect">
            <a:avLst/>
          </a:prstGeom>
        </p:spPr>
      </p:pic>
      <p:sp>
        <p:nvSpPr>
          <p:cNvPr id="9" name="pole tekstowe 8">
            <a:extLst>
              <a:ext uri="{FF2B5EF4-FFF2-40B4-BE49-F238E27FC236}">
                <a16:creationId xmlns="" xmlns:a16="http://schemas.microsoft.com/office/drawing/2014/main" id="{F0048BE8-1640-49AD-9909-78154AFCDA06}"/>
              </a:ext>
            </a:extLst>
          </p:cNvPr>
          <p:cNvSpPr txBox="1"/>
          <p:nvPr/>
        </p:nvSpPr>
        <p:spPr>
          <a:xfrm>
            <a:off x="2163342" y="5590958"/>
            <a:ext cx="763714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Aft>
                <a:spcPts val="1200"/>
              </a:spcAft>
              <a:buClr>
                <a:srgbClr val="28AA70"/>
              </a:buClr>
            </a:pPr>
            <a:r>
              <a:rPr lang="pl-PL" dirty="0"/>
              <a:t>Struktura gleby wytworzona po zastosowaniu </a:t>
            </a:r>
            <a:r>
              <a:rPr lang="pl-PL" dirty="0" smtClean="0"/>
              <a:t>gipsu (3t/ha) lub popiołu </a:t>
            </a:r>
            <a:r>
              <a:rPr lang="pl-PL" dirty="0"/>
              <a:t>z biomasy (15t/ha) lub gipsu </a:t>
            </a:r>
            <a:r>
              <a:rPr lang="pl-PL" dirty="0" smtClean="0"/>
              <a:t>(3t/ha</a:t>
            </a:r>
            <a:r>
              <a:rPr lang="pl-PL" dirty="0"/>
              <a:t>) i popiołu z biomasy (15t/ha) wykazywała zwiększoną odporność na zagęszczanie</a:t>
            </a:r>
            <a:r>
              <a:rPr lang="en-GB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62153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:a16="http://schemas.microsoft.com/office/drawing/2014/main" xmlns="" id="{2E3BD071-657E-5744-BDF9-55ADB4A7CC32}"/>
              </a:ext>
            </a:extLst>
          </p:cNvPr>
          <p:cNvSpPr txBox="1">
            <a:spLocks/>
          </p:cNvSpPr>
          <p:nvPr/>
        </p:nvSpPr>
        <p:spPr>
          <a:xfrm>
            <a:off x="5718629" y="539996"/>
            <a:ext cx="5879861" cy="167660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pl-PL" sz="3500" dirty="0"/>
              <a:t>Nowe doświadczenie</a:t>
            </a:r>
          </a:p>
          <a:p>
            <a:pPr>
              <a:spcAft>
                <a:spcPts val="600"/>
              </a:spcAft>
            </a:pPr>
            <a:r>
              <a:rPr lang="en-US" sz="3500" dirty="0">
                <a:solidFill>
                  <a:schemeClr val="accent1"/>
                </a:solidFill>
              </a:rPr>
              <a:t>2022-2025</a:t>
            </a:r>
            <a:endParaRPr lang="en-US" sz="35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>
          <a:xfrm>
            <a:off x="11487912" y="6350453"/>
            <a:ext cx="704088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l">
              <a:spcAft>
                <a:spcPts val="600"/>
              </a:spcAft>
            </a:pPr>
            <a:fld id="{4F70B31A-3BA0-4A77-87A1-74F3937FF998}" type="slidenum">
              <a:rPr lang="en-US"/>
              <a:pPr algn="l">
                <a:spcAft>
                  <a:spcPts val="600"/>
                </a:spcAft>
              </a:pPr>
              <a:t>29</a:t>
            </a:fld>
            <a:endParaRPr lang="en-US" dirty="0"/>
          </a:p>
        </p:txBody>
      </p:sp>
      <p:sp>
        <p:nvSpPr>
          <p:cNvPr id="30" name="Symbol zastępczy zawartości 2">
            <a:extLst>
              <a:ext uri="{FF2B5EF4-FFF2-40B4-BE49-F238E27FC236}">
                <a16:creationId xmlns:a16="http://schemas.microsoft.com/office/drawing/2014/main" xmlns="" id="{AEB605FB-CB7B-7542-AAA6-E89DFDDC18A5}"/>
              </a:ext>
            </a:extLst>
          </p:cNvPr>
          <p:cNvSpPr txBox="1">
            <a:spLocks/>
          </p:cNvSpPr>
          <p:nvPr/>
        </p:nvSpPr>
        <p:spPr>
          <a:xfrm>
            <a:off x="5718630" y="2181225"/>
            <a:ext cx="6379586" cy="424860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accent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l-PL" sz="1800" b="1" dirty="0"/>
              <a:t>2</a:t>
            </a:r>
            <a:r>
              <a:rPr lang="en-GB" sz="1800" b="1" dirty="0"/>
              <a:t> </a:t>
            </a:r>
            <a:r>
              <a:rPr lang="pl-PL" sz="1800" b="1" dirty="0"/>
              <a:t>rośliny</a:t>
            </a:r>
            <a:r>
              <a:rPr lang="en-GB" sz="1800" b="1" dirty="0"/>
              <a:t>:</a:t>
            </a:r>
          </a:p>
          <a:p>
            <a:pPr lvl="1"/>
            <a:r>
              <a:rPr lang="pl-PL" sz="1800" dirty="0"/>
              <a:t>Jęczmień</a:t>
            </a:r>
            <a:r>
              <a:rPr lang="en-GB" sz="1800" dirty="0"/>
              <a:t>,</a:t>
            </a:r>
          </a:p>
          <a:p>
            <a:pPr lvl="1"/>
            <a:r>
              <a:rPr lang="pl-PL" sz="1800" dirty="0"/>
              <a:t>Pszenica</a:t>
            </a:r>
            <a:r>
              <a:rPr lang="en-GB" sz="1800" dirty="0"/>
              <a:t>,</a:t>
            </a:r>
          </a:p>
          <a:p>
            <a:r>
              <a:rPr lang="en-GB" sz="1800" b="1" dirty="0"/>
              <a:t>3 </a:t>
            </a:r>
            <a:r>
              <a:rPr lang="pl-PL" sz="1800" b="1" dirty="0"/>
              <a:t>produkty nawozowe</a:t>
            </a:r>
            <a:r>
              <a:rPr lang="en-GB" sz="1800" b="1" dirty="0"/>
              <a:t>:</a:t>
            </a:r>
          </a:p>
          <a:p>
            <a:pPr lvl="1"/>
            <a:r>
              <a:rPr lang="pl-PL" sz="1800" dirty="0" err="1"/>
              <a:t>SulfoPROFIT</a:t>
            </a:r>
            <a:r>
              <a:rPr lang="pl-PL" sz="1800" dirty="0"/>
              <a:t> (gips)</a:t>
            </a:r>
            <a:r>
              <a:rPr lang="en-GB" sz="1800" dirty="0"/>
              <a:t>,</a:t>
            </a:r>
          </a:p>
          <a:p>
            <a:pPr lvl="1"/>
            <a:r>
              <a:rPr lang="pl-PL" sz="1800" dirty="0" smtClean="0"/>
              <a:t>PROFIT M7 </a:t>
            </a:r>
            <a:r>
              <a:rPr lang="en-GB" sz="1800" dirty="0" smtClean="0"/>
              <a:t>(</a:t>
            </a:r>
            <a:r>
              <a:rPr lang="pl-PL" sz="1800" dirty="0" smtClean="0"/>
              <a:t>mieszanka popiołu z </a:t>
            </a:r>
            <a:r>
              <a:rPr lang="pl-PL" sz="1800" dirty="0"/>
              <a:t>drewna</a:t>
            </a:r>
            <a:r>
              <a:rPr lang="en-GB" sz="1800" dirty="0"/>
              <a:t> </a:t>
            </a:r>
            <a:r>
              <a:rPr lang="pl-PL" sz="1800" dirty="0"/>
              <a:t>i słomy</a:t>
            </a:r>
            <a:r>
              <a:rPr lang="en-GB" sz="1800" dirty="0"/>
              <a:t>),</a:t>
            </a:r>
          </a:p>
          <a:p>
            <a:pPr lvl="1"/>
            <a:r>
              <a:rPr lang="pl-PL" sz="1800" dirty="0"/>
              <a:t>PROFIT</a:t>
            </a:r>
            <a:r>
              <a:rPr lang="en-GB" sz="1800" dirty="0"/>
              <a:t> </a:t>
            </a:r>
            <a:r>
              <a:rPr lang="pl-PL" sz="1800" dirty="0" smtClean="0"/>
              <a:t>M5 ( mieszanka popiołów z gipsem)</a:t>
            </a:r>
            <a:endParaRPr lang="en-GB" sz="1800" dirty="0"/>
          </a:p>
          <a:p>
            <a:r>
              <a:rPr lang="en-GB" sz="1800" b="1" dirty="0"/>
              <a:t>4 </a:t>
            </a:r>
            <a:r>
              <a:rPr lang="pl-PL" sz="1800" b="1" dirty="0"/>
              <a:t>poziomy nawożenia</a:t>
            </a:r>
            <a:r>
              <a:rPr lang="en-GB" sz="1800" b="1" dirty="0"/>
              <a:t>:</a:t>
            </a:r>
          </a:p>
          <a:p>
            <a:pPr lvl="1"/>
            <a:r>
              <a:rPr lang="pl-PL" sz="1800" dirty="0"/>
              <a:t>kontrola</a:t>
            </a:r>
            <a:r>
              <a:rPr lang="en-GB" sz="1800" dirty="0"/>
              <a:t> (0 t/ha)</a:t>
            </a:r>
          </a:p>
          <a:p>
            <a:pPr lvl="1"/>
            <a:r>
              <a:rPr lang="en-GB" sz="1800" dirty="0"/>
              <a:t>4 t/ha</a:t>
            </a:r>
          </a:p>
          <a:p>
            <a:pPr lvl="1"/>
            <a:r>
              <a:rPr lang="en-GB" sz="1800" dirty="0"/>
              <a:t>8 t/ha</a:t>
            </a:r>
          </a:p>
          <a:p>
            <a:pPr lvl="1"/>
            <a:r>
              <a:rPr lang="en-GB" sz="1800" dirty="0"/>
              <a:t>12 t/ha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81"/>
          <a:stretch/>
        </p:blipFill>
        <p:spPr bwMode="auto">
          <a:xfrm>
            <a:off x="1" y="0"/>
            <a:ext cx="5404372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8646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88" y="5781945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Round Same Side Corner Rectangle 8"/>
          <p:cNvSpPr/>
          <p:nvPr/>
        </p:nvSpPr>
        <p:spPr>
          <a:xfrm rot="16200000">
            <a:off x="7059466" y="495268"/>
            <a:ext cx="4549282" cy="5715786"/>
          </a:xfrm>
          <a:prstGeom prst="round2Same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73347" y="1414162"/>
            <a:ext cx="4486543" cy="991697"/>
          </a:xfrm>
        </p:spPr>
        <p:txBody>
          <a:bodyPr>
            <a:normAutofit fontScale="90000"/>
          </a:bodyPr>
          <a:lstStyle/>
          <a:p>
            <a:r>
              <a:rPr lang="pl-PL" dirty="0"/>
              <a:t>Czym są nawozy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PROFIT: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023584" y="1405918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illede 4" descr="Et billede, der indeholder himmel, udendørs, udendørs genstand, landbrugsmaskine&#10;&#10;Automatisk genereret beskrivelse">
            <a:extLst>
              <a:ext uri="{FF2B5EF4-FFF2-40B4-BE49-F238E27FC236}">
                <a16:creationId xmlns:a16="http://schemas.microsoft.com/office/drawing/2014/main" xmlns="" id="{86211A10-F2B8-0D49-9FD6-651613D891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084" y="3364381"/>
            <a:ext cx="5736010" cy="2966593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Rectangle 7"/>
          <p:cNvSpPr/>
          <p:nvPr/>
        </p:nvSpPr>
        <p:spPr>
          <a:xfrm>
            <a:off x="6873347" y="2360036"/>
            <a:ext cx="5131084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Nawozy oparte na popiele ze spalania biomasy (drewno, słoma) i gipsie – siarczanie wapna (</a:t>
            </a:r>
            <a:r>
              <a:rPr lang="pl-PL" sz="1600" spc="-20" dirty="0" err="1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SULFOProfit</a:t>
            </a: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).</a:t>
            </a: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Wysokie 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zawartości składników pokarmowych:</a:t>
            </a:r>
          </a:p>
          <a:p>
            <a:pPr marL="824865" lvl="1" indent="-229235">
              <a:buFontTx/>
              <a:buChar char="▪"/>
              <a:tabLst>
                <a:tab pos="368300" algn="l"/>
              </a:tabLst>
            </a:pP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Np. PROFIT M6 - K</a:t>
            </a:r>
            <a:r>
              <a:rPr lang="pl-PL" sz="1600" spc="-2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2</a:t>
            </a: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 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– 5%, </a:t>
            </a:r>
            <a:r>
              <a:rPr lang="pl-PL" sz="1600" spc="-2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CaO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– 16%, </a:t>
            </a: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/>
            </a:r>
            <a:b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</a:br>
            <a:r>
              <a:rPr lang="pl-PL" sz="1600" spc="-2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SO</a:t>
            </a:r>
            <a:r>
              <a:rPr lang="pl-PL" sz="1600" spc="-20" baseline="-25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3 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-6%, P</a:t>
            </a:r>
            <a:r>
              <a:rPr lang="pl-PL" sz="1600" spc="-20" baseline="-25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2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O</a:t>
            </a:r>
            <a:r>
              <a:rPr lang="pl-PL" sz="1600" spc="-20" baseline="-2500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5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– 1,5%, </a:t>
            </a:r>
            <a:r>
              <a:rPr lang="pl-PL" sz="1600" spc="-20" dirty="0" err="1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MgO</a:t>
            </a: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 – 1,5%</a:t>
            </a:r>
            <a:endParaRPr lang="pl-PL" sz="1600" spc="22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-20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Łatwość aplikacji;</a:t>
            </a:r>
            <a:endParaRPr lang="pl-PL" sz="1600" spc="22" baseline="-25641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22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Właściwości wapnujące;</a:t>
            </a: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22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Poprawa struktury gleby;</a:t>
            </a: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22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Niska cena w porównaniu do produktów konkurencji;</a:t>
            </a: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22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Niska zawartość metali ciężkich</a:t>
            </a: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r>
              <a:rPr lang="pl-PL" sz="1600" spc="22" dirty="0">
                <a:solidFill>
                  <a:schemeClr val="tx1">
                    <a:lumMod val="75000"/>
                    <a:lumOff val="25000"/>
                  </a:schemeClr>
                </a:solidFill>
                <a:cs typeface="Calibri"/>
              </a:rPr>
              <a:t>Działa do dwóch lat w glebie</a:t>
            </a:r>
          </a:p>
          <a:p>
            <a:pPr marL="367665" indent="-229235">
              <a:buFontTx/>
              <a:buChar char="▪"/>
              <a:tabLst>
                <a:tab pos="368300" algn="l"/>
              </a:tabLst>
            </a:pPr>
            <a:endParaRPr lang="pl-PL" sz="1600" dirty="0">
              <a:cs typeface="Calibri"/>
            </a:endParaRPr>
          </a:p>
          <a:p>
            <a:pPr marL="138430">
              <a:tabLst>
                <a:tab pos="368300" algn="l"/>
              </a:tabLst>
            </a:pPr>
            <a:endParaRPr lang="en-US" sz="1600" spc="-5" dirty="0">
              <a:solidFill>
                <a:schemeClr val="accent2"/>
              </a:solidFill>
              <a:cs typeface="Calibri"/>
            </a:endParaRPr>
          </a:p>
          <a:p>
            <a:pPr marL="138430">
              <a:lnSpc>
                <a:spcPct val="100000"/>
              </a:lnSpc>
              <a:tabLst>
                <a:tab pos="368300" algn="l"/>
              </a:tabLst>
            </a:pPr>
            <a:endParaRPr lang="en-US" sz="1600" spc="-5" dirty="0">
              <a:solidFill>
                <a:schemeClr val="accent2"/>
              </a:solidFill>
              <a:cs typeface="Calibri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084" y="263525"/>
            <a:ext cx="5718175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43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/>
          <p:nvPr/>
        </p:nvPicPr>
        <p:blipFill rotWithShape="1">
          <a:blip r:embed="rId2" cstate="print"/>
          <a:srcRect l="2686" t="774" r="7709" b="2378"/>
          <a:stretch/>
        </p:blipFill>
        <p:spPr>
          <a:xfrm>
            <a:off x="5492000" y="0"/>
            <a:ext cx="6700000" cy="6858000"/>
          </a:xfrm>
          <a:custGeom>
            <a:avLst/>
            <a:gdLst>
              <a:gd name="connsiteX0" fmla="*/ 0 w 6700000"/>
              <a:gd name="connsiteY0" fmla="*/ 0 h 6858000"/>
              <a:gd name="connsiteX1" fmla="*/ 6700000 w 6700000"/>
              <a:gd name="connsiteY1" fmla="*/ 0 h 6858000"/>
              <a:gd name="connsiteX2" fmla="*/ 6700000 w 6700000"/>
              <a:gd name="connsiteY2" fmla="*/ 6858000 h 6858000"/>
              <a:gd name="connsiteX3" fmla="*/ 2520801 w 6700000"/>
              <a:gd name="connsiteY3" fmla="*/ 6858000 h 6858000"/>
              <a:gd name="connsiteX4" fmla="*/ 2470875 w 6700000"/>
              <a:gd name="connsiteY4" fmla="*/ 6838148 h 6858000"/>
              <a:gd name="connsiteX5" fmla="*/ 2028617 w 6700000"/>
              <a:gd name="connsiteY5" fmla="*/ 6008067 h 6858000"/>
              <a:gd name="connsiteX6" fmla="*/ 1325784 w 6700000"/>
              <a:gd name="connsiteY6" fmla="*/ 4481035 h 6858000"/>
              <a:gd name="connsiteX7" fmla="*/ 704297 w 6700000"/>
              <a:gd name="connsiteY7" fmla="*/ 2801299 h 6858000"/>
              <a:gd name="connsiteX8" fmla="*/ 1091507 w 6700000"/>
              <a:gd name="connsiteY8" fmla="*/ 1654401 h 6858000"/>
              <a:gd name="connsiteX9" fmla="*/ 122 w 6700000"/>
              <a:gd name="connsiteY9" fmla="*/ 919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700000" h="6858000">
                <a:moveTo>
                  <a:pt x="0" y="0"/>
                </a:moveTo>
                <a:lnTo>
                  <a:pt x="6700000" y="0"/>
                </a:lnTo>
                <a:lnTo>
                  <a:pt x="6700000" y="6858000"/>
                </a:lnTo>
                <a:lnTo>
                  <a:pt x="2520801" y="6858000"/>
                </a:lnTo>
                <a:lnTo>
                  <a:pt x="2470875" y="6838148"/>
                </a:lnTo>
                <a:cubicBezTo>
                  <a:pt x="2264776" y="6746961"/>
                  <a:pt x="1996078" y="6527907"/>
                  <a:pt x="2028617" y="6008067"/>
                </a:cubicBezTo>
                <a:cubicBezTo>
                  <a:pt x="2080679" y="5173072"/>
                  <a:pt x="1888701" y="4965136"/>
                  <a:pt x="1325784" y="4481035"/>
                </a:cubicBezTo>
                <a:cubicBezTo>
                  <a:pt x="792152" y="4019676"/>
                  <a:pt x="463512" y="3233417"/>
                  <a:pt x="704297" y="2801299"/>
                </a:cubicBezTo>
                <a:cubicBezTo>
                  <a:pt x="909290" y="2434162"/>
                  <a:pt x="1205391" y="1959807"/>
                  <a:pt x="1091507" y="1654401"/>
                </a:cubicBezTo>
                <a:cubicBezTo>
                  <a:pt x="984740" y="1371129"/>
                  <a:pt x="140135" y="685221"/>
                  <a:pt x="122" y="919"/>
                </a:cubicBezTo>
                <a:close/>
              </a:path>
            </a:pathLst>
          </a:cu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51885" y="732518"/>
            <a:ext cx="4233773" cy="1782082"/>
          </a:xfrm>
        </p:spPr>
        <p:txBody>
          <a:bodyPr>
            <a:normAutofit/>
          </a:bodyPr>
          <a:lstStyle/>
          <a:p>
            <a:r>
              <a:rPr lang="pl-PL" dirty="0"/>
              <a:t>Trawa jest zawsze </a:t>
            </a:r>
            <a:r>
              <a:rPr lang="pl-PL" dirty="0">
                <a:solidFill>
                  <a:schemeClr val="accent1"/>
                </a:solidFill>
              </a:rPr>
              <a:t>zieleńsza…</a:t>
            </a:r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864054" y="686799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751885" y="4438594"/>
            <a:ext cx="6096000" cy="155427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pl-PL" sz="1600" b="1" dirty="0">
                <a:solidFill>
                  <a:schemeClr val="accent1"/>
                </a:solidFill>
              </a:rPr>
              <a:t>Agro Trade Sp. z o.o.</a:t>
            </a:r>
          </a:p>
          <a:p>
            <a:r>
              <a:rPr lang="pl-PL" sz="1600" dirty="0">
                <a:solidFill>
                  <a:schemeClr val="bg1"/>
                </a:solidFill>
              </a:rPr>
              <a:t>ul. Bohaterów Warszawy 35A, 75-211 Koszalin Poland</a:t>
            </a:r>
          </a:p>
          <a:p>
            <a:pPr lvl="1">
              <a:lnSpc>
                <a:spcPct val="150000"/>
              </a:lnSpc>
            </a:pPr>
            <a:r>
              <a:rPr lang="pl-PL" sz="1400" dirty="0">
                <a:solidFill>
                  <a:schemeClr val="bg1"/>
                </a:solidFill>
              </a:rPr>
              <a:t>+48 604 521 516</a:t>
            </a:r>
          </a:p>
          <a:p>
            <a:pPr lvl="1">
              <a:lnSpc>
                <a:spcPct val="150000"/>
              </a:lnSpc>
            </a:pPr>
            <a:r>
              <a:rPr lang="pl-PL" sz="1400" dirty="0">
                <a:solidFill>
                  <a:schemeClr val="bg1"/>
                </a:solidFill>
              </a:rPr>
              <a:t>kk@agrotradegroupa.com</a:t>
            </a:r>
            <a:endParaRPr lang="en-US" sz="1400" dirty="0">
              <a:solidFill>
                <a:schemeClr val="bg1"/>
              </a:solidFill>
            </a:endParaRPr>
          </a:p>
          <a:p>
            <a:pPr lvl="1">
              <a:lnSpc>
                <a:spcPct val="150000"/>
              </a:lnSpc>
            </a:pPr>
            <a:r>
              <a:rPr lang="pl-PL" sz="1400" dirty="0">
                <a:solidFill>
                  <a:schemeClr val="bg1"/>
                </a:solidFill>
              </a:rPr>
              <a:t>www.agrotradegroupa.com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6061436" y="2043082"/>
            <a:ext cx="6115870" cy="4829130"/>
            <a:chOff x="4112350" y="2677794"/>
            <a:chExt cx="5327650" cy="4206747"/>
          </a:xfrm>
        </p:grpSpPr>
        <p:sp>
          <p:nvSpPr>
            <p:cNvPr id="37" name="object 11"/>
            <p:cNvSpPr/>
            <p:nvPr/>
          </p:nvSpPr>
          <p:spPr>
            <a:xfrm>
              <a:off x="4112350" y="3050412"/>
              <a:ext cx="5327650" cy="3834129"/>
            </a:xfrm>
            <a:custGeom>
              <a:avLst/>
              <a:gdLst/>
              <a:ahLst/>
              <a:cxnLst/>
              <a:rect l="l" t="t" r="r" b="b"/>
              <a:pathLst>
                <a:path w="5327650" h="3834129">
                  <a:moveTo>
                    <a:pt x="1691639" y="3834041"/>
                  </a:moveTo>
                  <a:lnTo>
                    <a:pt x="1898523" y="3218903"/>
                  </a:lnTo>
                  <a:lnTo>
                    <a:pt x="2388870" y="1902713"/>
                  </a:lnTo>
                  <a:lnTo>
                    <a:pt x="2885948" y="593725"/>
                  </a:lnTo>
                  <a:lnTo>
                    <a:pt x="3113151" y="0"/>
                  </a:lnTo>
                </a:path>
                <a:path w="5327650" h="3834129">
                  <a:moveTo>
                    <a:pt x="5327650" y="995044"/>
                  </a:moveTo>
                  <a:lnTo>
                    <a:pt x="5102606" y="18287"/>
                  </a:lnTo>
                  <a:lnTo>
                    <a:pt x="608964" y="18287"/>
                  </a:lnTo>
                  <a:lnTo>
                    <a:pt x="0" y="456438"/>
                  </a:lnTo>
                </a:path>
              </a:pathLst>
            </a:custGeom>
            <a:ln w="38100">
              <a:solidFill>
                <a:srgbClr val="FFFFFF"/>
              </a:solidFill>
            </a:ln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8" name="object 12"/>
            <p:cNvSpPr/>
            <p:nvPr/>
          </p:nvSpPr>
          <p:spPr>
            <a:xfrm>
              <a:off x="5155528" y="2677794"/>
              <a:ext cx="1122680" cy="850265"/>
            </a:xfrm>
            <a:custGeom>
              <a:avLst/>
              <a:gdLst/>
              <a:ahLst/>
              <a:cxnLst/>
              <a:rect l="l" t="t" r="r" b="b"/>
              <a:pathLst>
                <a:path w="1122679" h="850264">
                  <a:moveTo>
                    <a:pt x="1122679" y="0"/>
                  </a:moveTo>
                  <a:lnTo>
                    <a:pt x="0" y="0"/>
                  </a:lnTo>
                  <a:lnTo>
                    <a:pt x="0" y="579501"/>
                  </a:lnTo>
                  <a:lnTo>
                    <a:pt x="558800" y="849757"/>
                  </a:lnTo>
                  <a:lnTo>
                    <a:pt x="1122679" y="579501"/>
                  </a:lnTo>
                  <a:lnTo>
                    <a:pt x="1122679" y="0"/>
                  </a:lnTo>
                  <a:close/>
                </a:path>
              </a:pathLst>
            </a:custGeom>
            <a:solidFill>
              <a:schemeClr val="accent1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9" name="object 13"/>
            <p:cNvSpPr/>
            <p:nvPr/>
          </p:nvSpPr>
          <p:spPr>
            <a:xfrm>
              <a:off x="7737183" y="2677794"/>
              <a:ext cx="1122680" cy="850265"/>
            </a:xfrm>
            <a:custGeom>
              <a:avLst/>
              <a:gdLst/>
              <a:ahLst/>
              <a:cxnLst/>
              <a:rect l="l" t="t" r="r" b="b"/>
              <a:pathLst>
                <a:path w="1122679" h="850264">
                  <a:moveTo>
                    <a:pt x="1122679" y="0"/>
                  </a:moveTo>
                  <a:lnTo>
                    <a:pt x="0" y="0"/>
                  </a:lnTo>
                  <a:lnTo>
                    <a:pt x="0" y="579501"/>
                  </a:lnTo>
                  <a:lnTo>
                    <a:pt x="558800" y="849757"/>
                  </a:lnTo>
                  <a:lnTo>
                    <a:pt x="1122679" y="579501"/>
                  </a:lnTo>
                  <a:lnTo>
                    <a:pt x="1122679" y="0"/>
                  </a:lnTo>
                  <a:close/>
                </a:path>
              </a:pathLst>
            </a:custGeom>
            <a:solidFill>
              <a:schemeClr val="accent2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</p:grpSp>
      <p:cxnSp>
        <p:nvCxnSpPr>
          <p:cNvPr id="9" name="Straight Connector 8"/>
          <p:cNvCxnSpPr/>
          <p:nvPr/>
        </p:nvCxnSpPr>
        <p:spPr>
          <a:xfrm flipH="1">
            <a:off x="864054" y="4245429"/>
            <a:ext cx="4208688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reeform 12"/>
          <p:cNvSpPr/>
          <p:nvPr/>
        </p:nvSpPr>
        <p:spPr>
          <a:xfrm>
            <a:off x="5033777" y="0"/>
            <a:ext cx="2989910" cy="6858000"/>
          </a:xfrm>
          <a:custGeom>
            <a:avLst/>
            <a:gdLst>
              <a:gd name="connsiteX0" fmla="*/ 0 w 2989910"/>
              <a:gd name="connsiteY0" fmla="*/ 0 h 6858000"/>
              <a:gd name="connsiteX1" fmla="*/ 469109 w 2989910"/>
              <a:gd name="connsiteY1" fmla="*/ 0 h 6858000"/>
              <a:gd name="connsiteX2" fmla="*/ 469231 w 2989910"/>
              <a:gd name="connsiteY2" fmla="*/ 919 h 6858000"/>
              <a:gd name="connsiteX3" fmla="*/ 1560616 w 2989910"/>
              <a:gd name="connsiteY3" fmla="*/ 1654401 h 6858000"/>
              <a:gd name="connsiteX4" fmla="*/ 1173406 w 2989910"/>
              <a:gd name="connsiteY4" fmla="*/ 2801299 h 6858000"/>
              <a:gd name="connsiteX5" fmla="*/ 1794893 w 2989910"/>
              <a:gd name="connsiteY5" fmla="*/ 4481035 h 6858000"/>
              <a:gd name="connsiteX6" fmla="*/ 2497726 w 2989910"/>
              <a:gd name="connsiteY6" fmla="*/ 6008067 h 6858000"/>
              <a:gd name="connsiteX7" fmla="*/ 2939984 w 2989910"/>
              <a:gd name="connsiteY7" fmla="*/ 6838148 h 6858000"/>
              <a:gd name="connsiteX8" fmla="*/ 2989910 w 2989910"/>
              <a:gd name="connsiteY8" fmla="*/ 6858000 h 6858000"/>
              <a:gd name="connsiteX9" fmla="*/ 2786350 w 2989910"/>
              <a:gd name="connsiteY9" fmla="*/ 6858000 h 6858000"/>
              <a:gd name="connsiteX10" fmla="*/ 2752436 w 2989910"/>
              <a:gd name="connsiteY10" fmla="*/ 6837647 h 6858000"/>
              <a:gd name="connsiteX11" fmla="*/ 2396857 w 2989910"/>
              <a:gd name="connsiteY11" fmla="*/ 6118533 h 6858000"/>
              <a:gd name="connsiteX12" fmla="*/ 2012902 w 2989910"/>
              <a:gd name="connsiteY12" fmla="*/ 4948891 h 6858000"/>
              <a:gd name="connsiteX13" fmla="*/ 1030236 w 2989910"/>
              <a:gd name="connsiteY13" fmla="*/ 2694083 h 6858000"/>
              <a:gd name="connsiteX14" fmla="*/ 1069282 w 2989910"/>
              <a:gd name="connsiteY14" fmla="*/ 1608915 h 6858000"/>
              <a:gd name="connsiteX15" fmla="*/ 1338 w 2989910"/>
              <a:gd name="connsiteY15" fmla="*/ 30914 h 6858000"/>
              <a:gd name="connsiteX16" fmla="*/ 0 w 2989910"/>
              <a:gd name="connsiteY1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2989910" h="6858000">
                <a:moveTo>
                  <a:pt x="0" y="0"/>
                </a:moveTo>
                <a:lnTo>
                  <a:pt x="469109" y="0"/>
                </a:lnTo>
                <a:lnTo>
                  <a:pt x="469231" y="919"/>
                </a:lnTo>
                <a:cubicBezTo>
                  <a:pt x="609244" y="685221"/>
                  <a:pt x="1453849" y="1371129"/>
                  <a:pt x="1560616" y="1654401"/>
                </a:cubicBezTo>
                <a:cubicBezTo>
                  <a:pt x="1674500" y="1959807"/>
                  <a:pt x="1378399" y="2434162"/>
                  <a:pt x="1173406" y="2801299"/>
                </a:cubicBezTo>
                <a:cubicBezTo>
                  <a:pt x="932621" y="3233417"/>
                  <a:pt x="1261261" y="4019676"/>
                  <a:pt x="1794893" y="4481035"/>
                </a:cubicBezTo>
                <a:cubicBezTo>
                  <a:pt x="2357810" y="4965136"/>
                  <a:pt x="2549788" y="5173072"/>
                  <a:pt x="2497726" y="6008067"/>
                </a:cubicBezTo>
                <a:cubicBezTo>
                  <a:pt x="2465187" y="6527907"/>
                  <a:pt x="2733885" y="6746961"/>
                  <a:pt x="2939984" y="6838148"/>
                </a:cubicBezTo>
                <a:lnTo>
                  <a:pt x="2989910" y="6858000"/>
                </a:lnTo>
                <a:lnTo>
                  <a:pt x="2786350" y="6858000"/>
                </a:lnTo>
                <a:lnTo>
                  <a:pt x="2752436" y="6837647"/>
                </a:lnTo>
                <a:cubicBezTo>
                  <a:pt x="2515369" y="6678580"/>
                  <a:pt x="2362691" y="6448307"/>
                  <a:pt x="2396857" y="6118533"/>
                </a:cubicBezTo>
                <a:cubicBezTo>
                  <a:pt x="2487964" y="5208811"/>
                  <a:pt x="2012902" y="4948891"/>
                  <a:pt x="2012902" y="4948891"/>
                </a:cubicBezTo>
                <a:cubicBezTo>
                  <a:pt x="1075790" y="4367319"/>
                  <a:pt x="555174" y="3467345"/>
                  <a:pt x="1030236" y="2694083"/>
                </a:cubicBezTo>
                <a:cubicBezTo>
                  <a:pt x="1508554" y="1924068"/>
                  <a:pt x="1069282" y="1608915"/>
                  <a:pt x="1069282" y="1608915"/>
                </a:cubicBezTo>
                <a:cubicBezTo>
                  <a:pt x="181590" y="781943"/>
                  <a:pt x="19401" y="264977"/>
                  <a:pt x="1338" y="30914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0853827" y="6193971"/>
            <a:ext cx="1181470" cy="664029"/>
            <a:chOff x="9645650" y="2855913"/>
            <a:chExt cx="1497013" cy="841375"/>
          </a:xfrm>
          <a:solidFill>
            <a:schemeClr val="accent1"/>
          </a:solidFill>
        </p:grpSpPr>
        <p:sp>
          <p:nvSpPr>
            <p:cNvPr id="31" name="Freeform 5"/>
            <p:cNvSpPr>
              <a:spLocks/>
            </p:cNvSpPr>
            <p:nvPr/>
          </p:nvSpPr>
          <p:spPr bwMode="auto">
            <a:xfrm>
              <a:off x="9645650" y="3240088"/>
              <a:ext cx="611188" cy="457200"/>
            </a:xfrm>
            <a:custGeom>
              <a:avLst/>
              <a:gdLst>
                <a:gd name="T0" fmla="*/ 66 w 162"/>
                <a:gd name="T1" fmla="*/ 106 h 120"/>
                <a:gd name="T2" fmla="*/ 156 w 162"/>
                <a:gd name="T3" fmla="*/ 120 h 120"/>
                <a:gd name="T4" fmla="*/ 158 w 162"/>
                <a:gd name="T5" fmla="*/ 120 h 120"/>
                <a:gd name="T6" fmla="*/ 143 w 162"/>
                <a:gd name="T7" fmla="*/ 48 h 120"/>
                <a:gd name="T8" fmla="*/ 57 w 162"/>
                <a:gd name="T9" fmla="*/ 7 h 120"/>
                <a:gd name="T10" fmla="*/ 0 w 162"/>
                <a:gd name="T11" fmla="*/ 2 h 120"/>
                <a:gd name="T12" fmla="*/ 66 w 162"/>
                <a:gd name="T13" fmla="*/ 106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2" h="120">
                  <a:moveTo>
                    <a:pt x="66" y="106"/>
                  </a:moveTo>
                  <a:cubicBezTo>
                    <a:pt x="119" y="116"/>
                    <a:pt x="149" y="119"/>
                    <a:pt x="156" y="120"/>
                  </a:cubicBezTo>
                  <a:cubicBezTo>
                    <a:pt x="158" y="120"/>
                    <a:pt x="158" y="120"/>
                    <a:pt x="158" y="120"/>
                  </a:cubicBezTo>
                  <a:cubicBezTo>
                    <a:pt x="158" y="117"/>
                    <a:pt x="162" y="69"/>
                    <a:pt x="143" y="48"/>
                  </a:cubicBezTo>
                  <a:cubicBezTo>
                    <a:pt x="124" y="25"/>
                    <a:pt x="95" y="14"/>
                    <a:pt x="57" y="7"/>
                  </a:cubicBezTo>
                  <a:cubicBezTo>
                    <a:pt x="18" y="0"/>
                    <a:pt x="0" y="2"/>
                    <a:pt x="0" y="2"/>
                  </a:cubicBezTo>
                  <a:cubicBezTo>
                    <a:pt x="1" y="30"/>
                    <a:pt x="5" y="94"/>
                    <a:pt x="66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6"/>
            <p:cNvSpPr>
              <a:spLocks/>
            </p:cNvSpPr>
            <p:nvPr/>
          </p:nvSpPr>
          <p:spPr bwMode="auto">
            <a:xfrm>
              <a:off x="10237788" y="2855913"/>
              <a:ext cx="904875" cy="841375"/>
            </a:xfrm>
            <a:custGeom>
              <a:avLst/>
              <a:gdLst>
                <a:gd name="T0" fmla="*/ 53 w 239"/>
                <a:gd name="T1" fmla="*/ 221 h 221"/>
                <a:gd name="T2" fmla="*/ 152 w 239"/>
                <a:gd name="T3" fmla="*/ 179 h 221"/>
                <a:gd name="T4" fmla="*/ 213 w 239"/>
                <a:gd name="T5" fmla="*/ 0 h 221"/>
                <a:gd name="T6" fmla="*/ 130 w 239"/>
                <a:gd name="T7" fmla="*/ 27 h 221"/>
                <a:gd name="T8" fmla="*/ 16 w 239"/>
                <a:gd name="T9" fmla="*/ 120 h 221"/>
                <a:gd name="T10" fmla="*/ 17 w 239"/>
                <a:gd name="T11" fmla="*/ 221 h 221"/>
                <a:gd name="T12" fmla="*/ 53 w 239"/>
                <a:gd name="T13" fmla="*/ 22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21">
                  <a:moveTo>
                    <a:pt x="53" y="221"/>
                  </a:moveTo>
                  <a:cubicBezTo>
                    <a:pt x="75" y="212"/>
                    <a:pt x="108" y="199"/>
                    <a:pt x="152" y="179"/>
                  </a:cubicBezTo>
                  <a:cubicBezTo>
                    <a:pt x="239" y="139"/>
                    <a:pt x="222" y="42"/>
                    <a:pt x="213" y="0"/>
                  </a:cubicBezTo>
                  <a:cubicBezTo>
                    <a:pt x="213" y="0"/>
                    <a:pt x="185" y="3"/>
                    <a:pt x="130" y="27"/>
                  </a:cubicBezTo>
                  <a:cubicBezTo>
                    <a:pt x="76" y="51"/>
                    <a:pt x="37" y="79"/>
                    <a:pt x="16" y="120"/>
                  </a:cubicBezTo>
                  <a:cubicBezTo>
                    <a:pt x="0" y="150"/>
                    <a:pt x="11" y="199"/>
                    <a:pt x="17" y="221"/>
                  </a:cubicBezTo>
                  <a:lnTo>
                    <a:pt x="53" y="22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4" name="object 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952925" y="5065158"/>
            <a:ext cx="172869" cy="178901"/>
          </a:xfrm>
          <a:prstGeom prst="rect">
            <a:avLst/>
          </a:prstGeom>
        </p:spPr>
      </p:pic>
      <p:pic>
        <p:nvPicPr>
          <p:cNvPr id="35" name="object 9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952925" y="5389608"/>
            <a:ext cx="170860" cy="172869"/>
          </a:xfrm>
          <a:prstGeom prst="rect">
            <a:avLst/>
          </a:prstGeom>
        </p:spPr>
      </p:pic>
      <p:pic>
        <p:nvPicPr>
          <p:cNvPr id="36" name="object 10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952925" y="5708027"/>
            <a:ext cx="172869" cy="172869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7275701" y="2178440"/>
            <a:ext cx="121923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>
                <a:solidFill>
                  <a:schemeClr val="bg1"/>
                </a:solidFill>
              </a:rPr>
              <a:t>PROFIT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0254330" y="2090996"/>
            <a:ext cx="119899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1600" dirty="0" smtClean="0">
                <a:solidFill>
                  <a:schemeClr val="bg1"/>
                </a:solidFill>
              </a:rPr>
              <a:t>Bez </a:t>
            </a:r>
            <a:r>
              <a:rPr lang="pl-PL" sz="1600" dirty="0" err="1" smtClean="0">
                <a:solidFill>
                  <a:schemeClr val="bg1"/>
                </a:solidFill>
              </a:rPr>
              <a:t>PROFITu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30</a:t>
            </a:fld>
            <a:endParaRPr 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0287165" y="307975"/>
            <a:ext cx="1486310" cy="550145"/>
            <a:chOff x="327025" y="1751013"/>
            <a:chExt cx="2573338" cy="952500"/>
          </a:xfrm>
          <a:solidFill>
            <a:schemeClr val="bg1"/>
          </a:solidFill>
        </p:grpSpPr>
        <p:sp>
          <p:nvSpPr>
            <p:cNvPr id="44" name="Freeform 5"/>
            <p:cNvSpPr>
              <a:spLocks/>
            </p:cNvSpPr>
            <p:nvPr/>
          </p:nvSpPr>
          <p:spPr bwMode="auto">
            <a:xfrm>
              <a:off x="1525588" y="1989138"/>
              <a:ext cx="168275" cy="444500"/>
            </a:xfrm>
            <a:custGeom>
              <a:avLst/>
              <a:gdLst>
                <a:gd name="T0" fmla="*/ 14 w 45"/>
                <a:gd name="T1" fmla="*/ 6 h 117"/>
                <a:gd name="T2" fmla="*/ 20 w 45"/>
                <a:gd name="T3" fmla="*/ 0 h 117"/>
                <a:gd name="T4" fmla="*/ 26 w 45"/>
                <a:gd name="T5" fmla="*/ 6 h 117"/>
                <a:gd name="T6" fmla="*/ 26 w 45"/>
                <a:gd name="T7" fmla="*/ 27 h 117"/>
                <a:gd name="T8" fmla="*/ 39 w 45"/>
                <a:gd name="T9" fmla="*/ 27 h 117"/>
                <a:gd name="T10" fmla="*/ 45 w 45"/>
                <a:gd name="T11" fmla="*/ 32 h 117"/>
                <a:gd name="T12" fmla="*/ 39 w 45"/>
                <a:gd name="T13" fmla="*/ 38 h 117"/>
                <a:gd name="T14" fmla="*/ 26 w 45"/>
                <a:gd name="T15" fmla="*/ 38 h 117"/>
                <a:gd name="T16" fmla="*/ 26 w 45"/>
                <a:gd name="T17" fmla="*/ 92 h 117"/>
                <a:gd name="T18" fmla="*/ 38 w 45"/>
                <a:gd name="T19" fmla="*/ 105 h 117"/>
                <a:gd name="T20" fmla="*/ 44 w 45"/>
                <a:gd name="T21" fmla="*/ 111 h 117"/>
                <a:gd name="T22" fmla="*/ 38 w 45"/>
                <a:gd name="T23" fmla="*/ 117 h 117"/>
                <a:gd name="T24" fmla="*/ 14 w 45"/>
                <a:gd name="T25" fmla="*/ 92 h 117"/>
                <a:gd name="T26" fmla="*/ 14 w 45"/>
                <a:gd name="T27" fmla="*/ 38 h 117"/>
                <a:gd name="T28" fmla="*/ 6 w 45"/>
                <a:gd name="T29" fmla="*/ 38 h 117"/>
                <a:gd name="T30" fmla="*/ 0 w 45"/>
                <a:gd name="T31" fmla="*/ 32 h 117"/>
                <a:gd name="T32" fmla="*/ 6 w 45"/>
                <a:gd name="T33" fmla="*/ 27 h 117"/>
                <a:gd name="T34" fmla="*/ 14 w 45"/>
                <a:gd name="T35" fmla="*/ 27 h 117"/>
                <a:gd name="T36" fmla="*/ 14 w 45"/>
                <a:gd name="T37" fmla="*/ 6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45" h="117">
                  <a:moveTo>
                    <a:pt x="14" y="6"/>
                  </a:moveTo>
                  <a:cubicBezTo>
                    <a:pt x="14" y="3"/>
                    <a:pt x="17" y="0"/>
                    <a:pt x="20" y="0"/>
                  </a:cubicBezTo>
                  <a:cubicBezTo>
                    <a:pt x="23" y="0"/>
                    <a:pt x="26" y="3"/>
                    <a:pt x="26" y="6"/>
                  </a:cubicBezTo>
                  <a:cubicBezTo>
                    <a:pt x="26" y="27"/>
                    <a:pt x="26" y="27"/>
                    <a:pt x="26" y="27"/>
                  </a:cubicBezTo>
                  <a:cubicBezTo>
                    <a:pt x="39" y="27"/>
                    <a:pt x="39" y="27"/>
                    <a:pt x="39" y="27"/>
                  </a:cubicBezTo>
                  <a:cubicBezTo>
                    <a:pt x="42" y="27"/>
                    <a:pt x="45" y="29"/>
                    <a:pt x="45" y="32"/>
                  </a:cubicBezTo>
                  <a:cubicBezTo>
                    <a:pt x="45" y="36"/>
                    <a:pt x="42" y="38"/>
                    <a:pt x="39" y="38"/>
                  </a:cubicBezTo>
                  <a:cubicBezTo>
                    <a:pt x="26" y="38"/>
                    <a:pt x="26" y="38"/>
                    <a:pt x="26" y="38"/>
                  </a:cubicBezTo>
                  <a:cubicBezTo>
                    <a:pt x="26" y="92"/>
                    <a:pt x="26" y="92"/>
                    <a:pt x="26" y="92"/>
                  </a:cubicBezTo>
                  <a:cubicBezTo>
                    <a:pt x="26" y="101"/>
                    <a:pt x="31" y="105"/>
                    <a:pt x="38" y="105"/>
                  </a:cubicBezTo>
                  <a:cubicBezTo>
                    <a:pt x="41" y="105"/>
                    <a:pt x="44" y="108"/>
                    <a:pt x="44" y="111"/>
                  </a:cubicBezTo>
                  <a:cubicBezTo>
                    <a:pt x="44" y="114"/>
                    <a:pt x="41" y="117"/>
                    <a:pt x="38" y="117"/>
                  </a:cubicBezTo>
                  <a:cubicBezTo>
                    <a:pt x="22" y="117"/>
                    <a:pt x="14" y="107"/>
                    <a:pt x="14" y="92"/>
                  </a:cubicBezTo>
                  <a:cubicBezTo>
                    <a:pt x="14" y="38"/>
                    <a:pt x="14" y="38"/>
                    <a:pt x="14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3" y="38"/>
                    <a:pt x="0" y="36"/>
                    <a:pt x="0" y="32"/>
                  </a:cubicBezTo>
                  <a:cubicBezTo>
                    <a:pt x="0" y="29"/>
                    <a:pt x="3" y="27"/>
                    <a:pt x="6" y="27"/>
                  </a:cubicBezTo>
                  <a:cubicBezTo>
                    <a:pt x="14" y="27"/>
                    <a:pt x="14" y="27"/>
                    <a:pt x="14" y="27"/>
                  </a:cubicBezTo>
                  <a:lnTo>
                    <a:pt x="14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5" name="Freeform 6"/>
            <p:cNvSpPr>
              <a:spLocks/>
            </p:cNvSpPr>
            <p:nvPr/>
          </p:nvSpPr>
          <p:spPr bwMode="auto">
            <a:xfrm>
              <a:off x="1743075" y="2081213"/>
              <a:ext cx="173038" cy="352425"/>
            </a:xfrm>
            <a:custGeom>
              <a:avLst/>
              <a:gdLst>
                <a:gd name="T0" fmla="*/ 13 w 46"/>
                <a:gd name="T1" fmla="*/ 16 h 93"/>
                <a:gd name="T2" fmla="*/ 40 w 46"/>
                <a:gd name="T3" fmla="*/ 0 h 93"/>
                <a:gd name="T4" fmla="*/ 46 w 46"/>
                <a:gd name="T5" fmla="*/ 6 h 93"/>
                <a:gd name="T6" fmla="*/ 40 w 46"/>
                <a:gd name="T7" fmla="*/ 12 h 93"/>
                <a:gd name="T8" fmla="*/ 13 w 46"/>
                <a:gd name="T9" fmla="*/ 43 h 93"/>
                <a:gd name="T10" fmla="*/ 13 w 46"/>
                <a:gd name="T11" fmla="*/ 87 h 93"/>
                <a:gd name="T12" fmla="*/ 7 w 46"/>
                <a:gd name="T13" fmla="*/ 93 h 93"/>
                <a:gd name="T14" fmla="*/ 0 w 46"/>
                <a:gd name="T15" fmla="*/ 87 h 93"/>
                <a:gd name="T16" fmla="*/ 0 w 46"/>
                <a:gd name="T17" fmla="*/ 7 h 93"/>
                <a:gd name="T18" fmla="*/ 7 w 46"/>
                <a:gd name="T19" fmla="*/ 1 h 93"/>
                <a:gd name="T20" fmla="*/ 13 w 46"/>
                <a:gd name="T21" fmla="*/ 7 h 93"/>
                <a:gd name="T22" fmla="*/ 13 w 46"/>
                <a:gd name="T23" fmla="*/ 16 h 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6" h="93">
                  <a:moveTo>
                    <a:pt x="13" y="16"/>
                  </a:moveTo>
                  <a:cubicBezTo>
                    <a:pt x="17" y="7"/>
                    <a:pt x="27" y="0"/>
                    <a:pt x="40" y="0"/>
                  </a:cubicBezTo>
                  <a:cubicBezTo>
                    <a:pt x="44" y="0"/>
                    <a:pt x="46" y="3"/>
                    <a:pt x="46" y="6"/>
                  </a:cubicBezTo>
                  <a:cubicBezTo>
                    <a:pt x="46" y="10"/>
                    <a:pt x="44" y="12"/>
                    <a:pt x="40" y="12"/>
                  </a:cubicBezTo>
                  <a:cubicBezTo>
                    <a:pt x="22" y="12"/>
                    <a:pt x="13" y="25"/>
                    <a:pt x="13" y="43"/>
                  </a:cubicBezTo>
                  <a:cubicBezTo>
                    <a:pt x="13" y="87"/>
                    <a:pt x="13" y="87"/>
                    <a:pt x="13" y="87"/>
                  </a:cubicBezTo>
                  <a:cubicBezTo>
                    <a:pt x="13" y="90"/>
                    <a:pt x="10" y="93"/>
                    <a:pt x="7" y="93"/>
                  </a:cubicBezTo>
                  <a:cubicBezTo>
                    <a:pt x="3" y="93"/>
                    <a:pt x="0" y="90"/>
                    <a:pt x="0" y="87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0" y="4"/>
                    <a:pt x="3" y="1"/>
                    <a:pt x="7" y="1"/>
                  </a:cubicBezTo>
                  <a:cubicBezTo>
                    <a:pt x="10" y="1"/>
                    <a:pt x="13" y="4"/>
                    <a:pt x="13" y="7"/>
                  </a:cubicBezTo>
                  <a:lnTo>
                    <a:pt x="13" y="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6" name="Freeform 7"/>
            <p:cNvSpPr>
              <a:spLocks noEditPoints="1"/>
            </p:cNvSpPr>
            <p:nvPr/>
          </p:nvSpPr>
          <p:spPr bwMode="auto">
            <a:xfrm>
              <a:off x="1924050" y="2081213"/>
              <a:ext cx="279400" cy="355600"/>
            </a:xfrm>
            <a:custGeom>
              <a:avLst/>
              <a:gdLst>
                <a:gd name="T0" fmla="*/ 16 w 74"/>
                <a:gd name="T1" fmla="*/ 22 h 94"/>
                <a:gd name="T2" fmla="*/ 11 w 74"/>
                <a:gd name="T3" fmla="*/ 24 h 94"/>
                <a:gd name="T4" fmla="*/ 5 w 74"/>
                <a:gd name="T5" fmla="*/ 19 h 94"/>
                <a:gd name="T6" fmla="*/ 6 w 74"/>
                <a:gd name="T7" fmla="*/ 15 h 94"/>
                <a:gd name="T8" fmla="*/ 39 w 74"/>
                <a:gd name="T9" fmla="*/ 0 h 94"/>
                <a:gd name="T10" fmla="*/ 74 w 74"/>
                <a:gd name="T11" fmla="*/ 33 h 94"/>
                <a:gd name="T12" fmla="*/ 74 w 74"/>
                <a:gd name="T13" fmla="*/ 87 h 94"/>
                <a:gd name="T14" fmla="*/ 68 w 74"/>
                <a:gd name="T15" fmla="*/ 93 h 94"/>
                <a:gd name="T16" fmla="*/ 62 w 74"/>
                <a:gd name="T17" fmla="*/ 87 h 94"/>
                <a:gd name="T18" fmla="*/ 62 w 74"/>
                <a:gd name="T19" fmla="*/ 80 h 94"/>
                <a:gd name="T20" fmla="*/ 34 w 74"/>
                <a:gd name="T21" fmla="*/ 94 h 94"/>
                <a:gd name="T22" fmla="*/ 0 w 74"/>
                <a:gd name="T23" fmla="*/ 66 h 94"/>
                <a:gd name="T24" fmla="*/ 34 w 74"/>
                <a:gd name="T25" fmla="*/ 38 h 94"/>
                <a:gd name="T26" fmla="*/ 62 w 74"/>
                <a:gd name="T27" fmla="*/ 38 h 94"/>
                <a:gd name="T28" fmla="*/ 62 w 74"/>
                <a:gd name="T29" fmla="*/ 33 h 94"/>
                <a:gd name="T30" fmla="*/ 39 w 74"/>
                <a:gd name="T31" fmla="*/ 12 h 94"/>
                <a:gd name="T32" fmla="*/ 16 w 74"/>
                <a:gd name="T33" fmla="*/ 22 h 94"/>
                <a:gd name="T34" fmla="*/ 62 w 74"/>
                <a:gd name="T35" fmla="*/ 58 h 94"/>
                <a:gd name="T36" fmla="*/ 62 w 74"/>
                <a:gd name="T37" fmla="*/ 49 h 94"/>
                <a:gd name="T38" fmla="*/ 34 w 74"/>
                <a:gd name="T39" fmla="*/ 49 h 94"/>
                <a:gd name="T40" fmla="*/ 13 w 74"/>
                <a:gd name="T41" fmla="*/ 66 h 94"/>
                <a:gd name="T42" fmla="*/ 35 w 74"/>
                <a:gd name="T43" fmla="*/ 83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16" y="22"/>
                  </a:moveTo>
                  <a:cubicBezTo>
                    <a:pt x="14" y="24"/>
                    <a:pt x="13" y="24"/>
                    <a:pt x="11" y="24"/>
                  </a:cubicBezTo>
                  <a:cubicBezTo>
                    <a:pt x="8" y="24"/>
                    <a:pt x="5" y="22"/>
                    <a:pt x="5" y="19"/>
                  </a:cubicBezTo>
                  <a:cubicBezTo>
                    <a:pt x="5" y="17"/>
                    <a:pt x="6" y="16"/>
                    <a:pt x="6" y="15"/>
                  </a:cubicBezTo>
                  <a:cubicBezTo>
                    <a:pt x="12" y="7"/>
                    <a:pt x="22" y="0"/>
                    <a:pt x="39" y="0"/>
                  </a:cubicBezTo>
                  <a:cubicBezTo>
                    <a:pt x="61" y="0"/>
                    <a:pt x="74" y="13"/>
                    <a:pt x="74" y="33"/>
                  </a:cubicBezTo>
                  <a:cubicBezTo>
                    <a:pt x="74" y="87"/>
                    <a:pt x="74" y="87"/>
                    <a:pt x="74" y="87"/>
                  </a:cubicBezTo>
                  <a:cubicBezTo>
                    <a:pt x="74" y="90"/>
                    <a:pt x="71" y="93"/>
                    <a:pt x="68" y="93"/>
                  </a:cubicBezTo>
                  <a:cubicBezTo>
                    <a:pt x="65" y="93"/>
                    <a:pt x="62" y="90"/>
                    <a:pt x="62" y="87"/>
                  </a:cubicBezTo>
                  <a:cubicBezTo>
                    <a:pt x="62" y="80"/>
                    <a:pt x="62" y="80"/>
                    <a:pt x="62" y="80"/>
                  </a:cubicBezTo>
                  <a:cubicBezTo>
                    <a:pt x="57" y="89"/>
                    <a:pt x="46" y="94"/>
                    <a:pt x="34" y="94"/>
                  </a:cubicBezTo>
                  <a:cubicBezTo>
                    <a:pt x="13" y="94"/>
                    <a:pt x="0" y="84"/>
                    <a:pt x="0" y="66"/>
                  </a:cubicBezTo>
                  <a:cubicBezTo>
                    <a:pt x="0" y="49"/>
                    <a:pt x="13" y="38"/>
                    <a:pt x="34" y="38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62" y="33"/>
                    <a:pt x="62" y="33"/>
                    <a:pt x="62" y="33"/>
                  </a:cubicBezTo>
                  <a:cubicBezTo>
                    <a:pt x="62" y="20"/>
                    <a:pt x="53" y="12"/>
                    <a:pt x="39" y="12"/>
                  </a:cubicBezTo>
                  <a:cubicBezTo>
                    <a:pt x="28" y="12"/>
                    <a:pt x="22" y="15"/>
                    <a:pt x="16" y="22"/>
                  </a:cubicBezTo>
                  <a:moveTo>
                    <a:pt x="62" y="58"/>
                  </a:moveTo>
                  <a:cubicBezTo>
                    <a:pt x="62" y="49"/>
                    <a:pt x="62" y="49"/>
                    <a:pt x="62" y="49"/>
                  </a:cubicBezTo>
                  <a:cubicBezTo>
                    <a:pt x="34" y="49"/>
                    <a:pt x="34" y="49"/>
                    <a:pt x="34" y="49"/>
                  </a:cubicBezTo>
                  <a:cubicBezTo>
                    <a:pt x="22" y="49"/>
                    <a:pt x="13" y="55"/>
                    <a:pt x="13" y="66"/>
                  </a:cubicBezTo>
                  <a:cubicBezTo>
                    <a:pt x="13" y="76"/>
                    <a:pt x="20" y="83"/>
                    <a:pt x="35" y="83"/>
                  </a:cubicBezTo>
                  <a:cubicBezTo>
                    <a:pt x="49" y="83"/>
                    <a:pt x="62" y="74"/>
                    <a:pt x="62" y="5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7" name="Freeform 8"/>
            <p:cNvSpPr>
              <a:spLocks noEditPoints="1"/>
            </p:cNvSpPr>
            <p:nvPr/>
          </p:nvSpPr>
          <p:spPr bwMode="auto">
            <a:xfrm>
              <a:off x="2251075" y="1898650"/>
              <a:ext cx="295275" cy="538162"/>
            </a:xfrm>
            <a:custGeom>
              <a:avLst/>
              <a:gdLst>
                <a:gd name="T0" fmla="*/ 66 w 78"/>
                <a:gd name="T1" fmla="*/ 61 h 142"/>
                <a:gd name="T2" fmla="*/ 66 w 78"/>
                <a:gd name="T3" fmla="*/ 6 h 142"/>
                <a:gd name="T4" fmla="*/ 72 w 78"/>
                <a:gd name="T5" fmla="*/ 0 h 142"/>
                <a:gd name="T6" fmla="*/ 78 w 78"/>
                <a:gd name="T7" fmla="*/ 6 h 142"/>
                <a:gd name="T8" fmla="*/ 78 w 78"/>
                <a:gd name="T9" fmla="*/ 103 h 142"/>
                <a:gd name="T10" fmla="*/ 40 w 78"/>
                <a:gd name="T11" fmla="*/ 142 h 142"/>
                <a:gd name="T12" fmla="*/ 0 w 78"/>
                <a:gd name="T13" fmla="*/ 95 h 142"/>
                <a:gd name="T14" fmla="*/ 39 w 78"/>
                <a:gd name="T15" fmla="*/ 48 h 142"/>
                <a:gd name="T16" fmla="*/ 66 w 78"/>
                <a:gd name="T17" fmla="*/ 61 h 142"/>
                <a:gd name="T18" fmla="*/ 66 w 78"/>
                <a:gd name="T19" fmla="*/ 76 h 142"/>
                <a:gd name="T20" fmla="*/ 40 w 78"/>
                <a:gd name="T21" fmla="*/ 59 h 142"/>
                <a:gd name="T22" fmla="*/ 12 w 78"/>
                <a:gd name="T23" fmla="*/ 95 h 142"/>
                <a:gd name="T24" fmla="*/ 40 w 78"/>
                <a:gd name="T25" fmla="*/ 131 h 142"/>
                <a:gd name="T26" fmla="*/ 66 w 78"/>
                <a:gd name="T27" fmla="*/ 103 h 142"/>
                <a:gd name="T28" fmla="*/ 66 w 78"/>
                <a:gd name="T29" fmla="*/ 76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8" h="142">
                  <a:moveTo>
                    <a:pt x="66" y="61"/>
                  </a:moveTo>
                  <a:cubicBezTo>
                    <a:pt x="66" y="6"/>
                    <a:pt x="66" y="6"/>
                    <a:pt x="66" y="6"/>
                  </a:cubicBezTo>
                  <a:cubicBezTo>
                    <a:pt x="66" y="3"/>
                    <a:pt x="68" y="0"/>
                    <a:pt x="72" y="0"/>
                  </a:cubicBezTo>
                  <a:cubicBezTo>
                    <a:pt x="75" y="0"/>
                    <a:pt x="78" y="3"/>
                    <a:pt x="78" y="6"/>
                  </a:cubicBezTo>
                  <a:cubicBezTo>
                    <a:pt x="78" y="103"/>
                    <a:pt x="78" y="103"/>
                    <a:pt x="78" y="103"/>
                  </a:cubicBezTo>
                  <a:cubicBezTo>
                    <a:pt x="78" y="129"/>
                    <a:pt x="62" y="142"/>
                    <a:pt x="40" y="142"/>
                  </a:cubicBezTo>
                  <a:cubicBezTo>
                    <a:pt x="15" y="142"/>
                    <a:pt x="0" y="127"/>
                    <a:pt x="0" y="95"/>
                  </a:cubicBezTo>
                  <a:cubicBezTo>
                    <a:pt x="0" y="63"/>
                    <a:pt x="14" y="48"/>
                    <a:pt x="39" y="48"/>
                  </a:cubicBezTo>
                  <a:cubicBezTo>
                    <a:pt x="52" y="48"/>
                    <a:pt x="61" y="54"/>
                    <a:pt x="66" y="61"/>
                  </a:cubicBezTo>
                  <a:moveTo>
                    <a:pt x="66" y="76"/>
                  </a:moveTo>
                  <a:cubicBezTo>
                    <a:pt x="66" y="76"/>
                    <a:pt x="58" y="59"/>
                    <a:pt x="40" y="59"/>
                  </a:cubicBezTo>
                  <a:cubicBezTo>
                    <a:pt x="22" y="59"/>
                    <a:pt x="12" y="71"/>
                    <a:pt x="12" y="95"/>
                  </a:cubicBezTo>
                  <a:cubicBezTo>
                    <a:pt x="12" y="119"/>
                    <a:pt x="22" y="131"/>
                    <a:pt x="40" y="131"/>
                  </a:cubicBezTo>
                  <a:cubicBezTo>
                    <a:pt x="55" y="131"/>
                    <a:pt x="66" y="122"/>
                    <a:pt x="66" y="103"/>
                  </a:cubicBezTo>
                  <a:lnTo>
                    <a:pt x="66" y="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8" name="Freeform 9"/>
            <p:cNvSpPr>
              <a:spLocks noEditPoints="1"/>
            </p:cNvSpPr>
            <p:nvPr/>
          </p:nvSpPr>
          <p:spPr bwMode="auto">
            <a:xfrm>
              <a:off x="2601913" y="2081213"/>
              <a:ext cx="293688" cy="355600"/>
            </a:xfrm>
            <a:custGeom>
              <a:avLst/>
              <a:gdLst>
                <a:gd name="T0" fmla="*/ 40 w 78"/>
                <a:gd name="T1" fmla="*/ 0 h 94"/>
                <a:gd name="T2" fmla="*/ 78 w 78"/>
                <a:gd name="T3" fmla="*/ 38 h 94"/>
                <a:gd name="T4" fmla="*/ 70 w 78"/>
                <a:gd name="T5" fmla="*/ 51 h 94"/>
                <a:gd name="T6" fmla="*/ 13 w 78"/>
                <a:gd name="T7" fmla="*/ 51 h 94"/>
                <a:gd name="T8" fmla="*/ 42 w 78"/>
                <a:gd name="T9" fmla="*/ 82 h 94"/>
                <a:gd name="T10" fmla="*/ 66 w 78"/>
                <a:gd name="T11" fmla="*/ 74 h 94"/>
                <a:gd name="T12" fmla="*/ 69 w 78"/>
                <a:gd name="T13" fmla="*/ 73 h 94"/>
                <a:gd name="T14" fmla="*/ 75 w 78"/>
                <a:gd name="T15" fmla="*/ 79 h 94"/>
                <a:gd name="T16" fmla="*/ 73 w 78"/>
                <a:gd name="T17" fmla="*/ 83 h 94"/>
                <a:gd name="T18" fmla="*/ 42 w 78"/>
                <a:gd name="T19" fmla="*/ 94 h 94"/>
                <a:gd name="T20" fmla="*/ 0 w 78"/>
                <a:gd name="T21" fmla="*/ 47 h 94"/>
                <a:gd name="T22" fmla="*/ 40 w 78"/>
                <a:gd name="T23" fmla="*/ 0 h 94"/>
                <a:gd name="T24" fmla="*/ 40 w 78"/>
                <a:gd name="T25" fmla="*/ 11 h 94"/>
                <a:gd name="T26" fmla="*/ 13 w 78"/>
                <a:gd name="T27" fmla="*/ 40 h 94"/>
                <a:gd name="T28" fmla="*/ 65 w 78"/>
                <a:gd name="T29" fmla="*/ 40 h 94"/>
                <a:gd name="T30" fmla="*/ 40 w 78"/>
                <a:gd name="T31" fmla="*/ 11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78" h="94">
                  <a:moveTo>
                    <a:pt x="40" y="0"/>
                  </a:moveTo>
                  <a:cubicBezTo>
                    <a:pt x="71" y="0"/>
                    <a:pt x="78" y="25"/>
                    <a:pt x="78" y="38"/>
                  </a:cubicBezTo>
                  <a:cubicBezTo>
                    <a:pt x="78" y="44"/>
                    <a:pt x="78" y="51"/>
                    <a:pt x="70" y="51"/>
                  </a:cubicBezTo>
                  <a:cubicBezTo>
                    <a:pt x="13" y="51"/>
                    <a:pt x="13" y="51"/>
                    <a:pt x="13" y="51"/>
                  </a:cubicBezTo>
                  <a:cubicBezTo>
                    <a:pt x="13" y="70"/>
                    <a:pt x="24" y="82"/>
                    <a:pt x="42" y="82"/>
                  </a:cubicBezTo>
                  <a:cubicBezTo>
                    <a:pt x="53" y="82"/>
                    <a:pt x="60" y="78"/>
                    <a:pt x="66" y="74"/>
                  </a:cubicBezTo>
                  <a:cubicBezTo>
                    <a:pt x="67" y="73"/>
                    <a:pt x="68" y="73"/>
                    <a:pt x="69" y="73"/>
                  </a:cubicBezTo>
                  <a:cubicBezTo>
                    <a:pt x="72" y="73"/>
                    <a:pt x="75" y="75"/>
                    <a:pt x="75" y="79"/>
                  </a:cubicBezTo>
                  <a:cubicBezTo>
                    <a:pt x="75" y="81"/>
                    <a:pt x="74" y="82"/>
                    <a:pt x="73" y="83"/>
                  </a:cubicBezTo>
                  <a:cubicBezTo>
                    <a:pt x="70" y="86"/>
                    <a:pt x="60" y="94"/>
                    <a:pt x="42" y="94"/>
                  </a:cubicBezTo>
                  <a:cubicBezTo>
                    <a:pt x="16" y="94"/>
                    <a:pt x="0" y="80"/>
                    <a:pt x="0" y="47"/>
                  </a:cubicBezTo>
                  <a:cubicBezTo>
                    <a:pt x="0" y="17"/>
                    <a:pt x="15" y="0"/>
                    <a:pt x="40" y="0"/>
                  </a:cubicBezTo>
                  <a:moveTo>
                    <a:pt x="40" y="11"/>
                  </a:moveTo>
                  <a:cubicBezTo>
                    <a:pt x="23" y="11"/>
                    <a:pt x="14" y="22"/>
                    <a:pt x="13" y="40"/>
                  </a:cubicBezTo>
                  <a:cubicBezTo>
                    <a:pt x="65" y="40"/>
                    <a:pt x="65" y="40"/>
                    <a:pt x="65" y="40"/>
                  </a:cubicBezTo>
                  <a:cubicBezTo>
                    <a:pt x="65" y="25"/>
                    <a:pt x="60" y="11"/>
                    <a:pt x="40" y="1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49" name="Freeform 10"/>
            <p:cNvSpPr>
              <a:spLocks noEditPoints="1"/>
            </p:cNvSpPr>
            <p:nvPr/>
          </p:nvSpPr>
          <p:spPr bwMode="auto">
            <a:xfrm>
              <a:off x="327025" y="2081213"/>
              <a:ext cx="279400" cy="355600"/>
            </a:xfrm>
            <a:custGeom>
              <a:avLst/>
              <a:gdLst>
                <a:gd name="T0" fmla="*/ 39 w 74"/>
                <a:gd name="T1" fmla="*/ 0 h 94"/>
                <a:gd name="T2" fmla="*/ 6 w 74"/>
                <a:gd name="T3" fmla="*/ 15 h 94"/>
                <a:gd name="T4" fmla="*/ 5 w 74"/>
                <a:gd name="T5" fmla="*/ 19 h 94"/>
                <a:gd name="T6" fmla="*/ 11 w 74"/>
                <a:gd name="T7" fmla="*/ 24 h 94"/>
                <a:gd name="T8" fmla="*/ 16 w 74"/>
                <a:gd name="T9" fmla="*/ 22 h 94"/>
                <a:gd name="T10" fmla="*/ 39 w 74"/>
                <a:gd name="T11" fmla="*/ 12 h 94"/>
                <a:gd name="T12" fmla="*/ 62 w 74"/>
                <a:gd name="T13" fmla="*/ 33 h 94"/>
                <a:gd name="T14" fmla="*/ 62 w 74"/>
                <a:gd name="T15" fmla="*/ 38 h 94"/>
                <a:gd name="T16" fmla="*/ 34 w 74"/>
                <a:gd name="T17" fmla="*/ 38 h 94"/>
                <a:gd name="T18" fmla="*/ 0 w 74"/>
                <a:gd name="T19" fmla="*/ 66 h 94"/>
                <a:gd name="T20" fmla="*/ 34 w 74"/>
                <a:gd name="T21" fmla="*/ 94 h 94"/>
                <a:gd name="T22" fmla="*/ 62 w 74"/>
                <a:gd name="T23" fmla="*/ 80 h 94"/>
                <a:gd name="T24" fmla="*/ 62 w 74"/>
                <a:gd name="T25" fmla="*/ 87 h 94"/>
                <a:gd name="T26" fmla="*/ 68 w 74"/>
                <a:gd name="T27" fmla="*/ 93 h 94"/>
                <a:gd name="T28" fmla="*/ 74 w 74"/>
                <a:gd name="T29" fmla="*/ 87 h 94"/>
                <a:gd name="T30" fmla="*/ 74 w 74"/>
                <a:gd name="T31" fmla="*/ 33 h 94"/>
                <a:gd name="T32" fmla="*/ 39 w 74"/>
                <a:gd name="T33" fmla="*/ 0 h 94"/>
                <a:gd name="T34" fmla="*/ 62 w 74"/>
                <a:gd name="T35" fmla="*/ 58 h 94"/>
                <a:gd name="T36" fmla="*/ 35 w 74"/>
                <a:gd name="T37" fmla="*/ 83 h 94"/>
                <a:gd name="T38" fmla="*/ 13 w 74"/>
                <a:gd name="T39" fmla="*/ 66 h 94"/>
                <a:gd name="T40" fmla="*/ 34 w 74"/>
                <a:gd name="T41" fmla="*/ 49 h 94"/>
                <a:gd name="T42" fmla="*/ 62 w 74"/>
                <a:gd name="T43" fmla="*/ 49 h 94"/>
                <a:gd name="T44" fmla="*/ 62 w 74"/>
                <a:gd name="T45" fmla="*/ 58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4" h="94">
                  <a:moveTo>
                    <a:pt x="39" y="0"/>
                  </a:moveTo>
                  <a:cubicBezTo>
                    <a:pt x="22" y="0"/>
                    <a:pt x="12" y="7"/>
                    <a:pt x="6" y="15"/>
                  </a:cubicBezTo>
                  <a:cubicBezTo>
                    <a:pt x="6" y="16"/>
                    <a:pt x="5" y="17"/>
                    <a:pt x="5" y="19"/>
                  </a:cubicBezTo>
                  <a:cubicBezTo>
                    <a:pt x="5" y="22"/>
                    <a:pt x="8" y="24"/>
                    <a:pt x="11" y="24"/>
                  </a:cubicBezTo>
                  <a:cubicBezTo>
                    <a:pt x="13" y="24"/>
                    <a:pt x="14" y="24"/>
                    <a:pt x="16" y="22"/>
                  </a:cubicBezTo>
                  <a:cubicBezTo>
                    <a:pt x="22" y="15"/>
                    <a:pt x="28" y="12"/>
                    <a:pt x="39" y="12"/>
                  </a:cubicBezTo>
                  <a:cubicBezTo>
                    <a:pt x="53" y="12"/>
                    <a:pt x="62" y="20"/>
                    <a:pt x="62" y="33"/>
                  </a:cubicBezTo>
                  <a:cubicBezTo>
                    <a:pt x="62" y="38"/>
                    <a:pt x="62" y="38"/>
                    <a:pt x="62" y="38"/>
                  </a:cubicBezTo>
                  <a:cubicBezTo>
                    <a:pt x="34" y="38"/>
                    <a:pt x="34" y="38"/>
                    <a:pt x="34" y="38"/>
                  </a:cubicBezTo>
                  <a:cubicBezTo>
                    <a:pt x="13" y="38"/>
                    <a:pt x="0" y="49"/>
                    <a:pt x="0" y="66"/>
                  </a:cubicBezTo>
                  <a:cubicBezTo>
                    <a:pt x="0" y="84"/>
                    <a:pt x="13" y="94"/>
                    <a:pt x="34" y="94"/>
                  </a:cubicBezTo>
                  <a:cubicBezTo>
                    <a:pt x="46" y="94"/>
                    <a:pt x="57" y="89"/>
                    <a:pt x="62" y="80"/>
                  </a:cubicBezTo>
                  <a:cubicBezTo>
                    <a:pt x="62" y="87"/>
                    <a:pt x="62" y="87"/>
                    <a:pt x="62" y="87"/>
                  </a:cubicBezTo>
                  <a:cubicBezTo>
                    <a:pt x="62" y="90"/>
                    <a:pt x="65" y="93"/>
                    <a:pt x="68" y="93"/>
                  </a:cubicBezTo>
                  <a:cubicBezTo>
                    <a:pt x="71" y="93"/>
                    <a:pt x="74" y="90"/>
                    <a:pt x="74" y="87"/>
                  </a:cubicBezTo>
                  <a:cubicBezTo>
                    <a:pt x="74" y="33"/>
                    <a:pt x="74" y="33"/>
                    <a:pt x="74" y="33"/>
                  </a:cubicBezTo>
                  <a:cubicBezTo>
                    <a:pt x="74" y="13"/>
                    <a:pt x="61" y="0"/>
                    <a:pt x="39" y="0"/>
                  </a:cubicBezTo>
                  <a:moveTo>
                    <a:pt x="62" y="58"/>
                  </a:moveTo>
                  <a:cubicBezTo>
                    <a:pt x="62" y="74"/>
                    <a:pt x="49" y="83"/>
                    <a:pt x="35" y="83"/>
                  </a:cubicBezTo>
                  <a:cubicBezTo>
                    <a:pt x="20" y="83"/>
                    <a:pt x="13" y="76"/>
                    <a:pt x="13" y="66"/>
                  </a:cubicBezTo>
                  <a:cubicBezTo>
                    <a:pt x="13" y="55"/>
                    <a:pt x="22" y="49"/>
                    <a:pt x="34" y="49"/>
                  </a:cubicBezTo>
                  <a:cubicBezTo>
                    <a:pt x="62" y="49"/>
                    <a:pt x="62" y="49"/>
                    <a:pt x="62" y="49"/>
                  </a:cubicBezTo>
                  <a:lnTo>
                    <a:pt x="62" y="5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0" name="Freeform 11"/>
            <p:cNvSpPr>
              <a:spLocks noEditPoints="1"/>
            </p:cNvSpPr>
            <p:nvPr/>
          </p:nvSpPr>
          <p:spPr bwMode="auto">
            <a:xfrm>
              <a:off x="647700" y="2057400"/>
              <a:ext cx="315913" cy="520700"/>
            </a:xfrm>
            <a:custGeom>
              <a:avLst/>
              <a:gdLst>
                <a:gd name="T0" fmla="*/ 50 w 84"/>
                <a:gd name="T1" fmla="*/ 82 h 137"/>
                <a:gd name="T2" fmla="*/ 29 w 84"/>
                <a:gd name="T3" fmla="*/ 82 h 137"/>
                <a:gd name="T4" fmla="*/ 15 w 84"/>
                <a:gd name="T5" fmla="*/ 74 h 137"/>
                <a:gd name="T6" fmla="*/ 18 w 84"/>
                <a:gd name="T7" fmla="*/ 67 h 137"/>
                <a:gd name="T8" fmla="*/ 40 w 84"/>
                <a:gd name="T9" fmla="*/ 72 h 137"/>
                <a:gd name="T10" fmla="*/ 76 w 84"/>
                <a:gd name="T11" fmla="*/ 39 h 137"/>
                <a:gd name="T12" fmla="*/ 69 w 84"/>
                <a:gd name="T13" fmla="*/ 18 h 137"/>
                <a:gd name="T14" fmla="*/ 78 w 84"/>
                <a:gd name="T15" fmla="*/ 12 h 137"/>
                <a:gd name="T16" fmla="*/ 84 w 84"/>
                <a:gd name="T17" fmla="*/ 6 h 137"/>
                <a:gd name="T18" fmla="*/ 78 w 84"/>
                <a:gd name="T19" fmla="*/ 0 h 137"/>
                <a:gd name="T20" fmla="*/ 61 w 84"/>
                <a:gd name="T21" fmla="*/ 11 h 137"/>
                <a:gd name="T22" fmla="*/ 40 w 84"/>
                <a:gd name="T23" fmla="*/ 6 h 137"/>
                <a:gd name="T24" fmla="*/ 4 w 84"/>
                <a:gd name="T25" fmla="*/ 39 h 137"/>
                <a:gd name="T26" fmla="*/ 11 w 84"/>
                <a:gd name="T27" fmla="*/ 60 h 137"/>
                <a:gd name="T28" fmla="*/ 3 w 84"/>
                <a:gd name="T29" fmla="*/ 74 h 137"/>
                <a:gd name="T30" fmla="*/ 15 w 84"/>
                <a:gd name="T31" fmla="*/ 90 h 137"/>
                <a:gd name="T32" fmla="*/ 0 w 84"/>
                <a:gd name="T33" fmla="*/ 109 h 137"/>
                <a:gd name="T34" fmla="*/ 42 w 84"/>
                <a:gd name="T35" fmla="*/ 137 h 137"/>
                <a:gd name="T36" fmla="*/ 84 w 84"/>
                <a:gd name="T37" fmla="*/ 109 h 137"/>
                <a:gd name="T38" fmla="*/ 50 w 84"/>
                <a:gd name="T39" fmla="*/ 82 h 137"/>
                <a:gd name="T40" fmla="*/ 40 w 84"/>
                <a:gd name="T41" fmla="*/ 17 h 137"/>
                <a:gd name="T42" fmla="*/ 63 w 84"/>
                <a:gd name="T43" fmla="*/ 39 h 137"/>
                <a:gd name="T44" fmla="*/ 40 w 84"/>
                <a:gd name="T45" fmla="*/ 60 h 137"/>
                <a:gd name="T46" fmla="*/ 16 w 84"/>
                <a:gd name="T47" fmla="*/ 39 h 137"/>
                <a:gd name="T48" fmla="*/ 40 w 84"/>
                <a:gd name="T49" fmla="*/ 17 h 137"/>
                <a:gd name="T50" fmla="*/ 42 w 84"/>
                <a:gd name="T51" fmla="*/ 126 h 137"/>
                <a:gd name="T52" fmla="*/ 13 w 84"/>
                <a:gd name="T53" fmla="*/ 109 h 137"/>
                <a:gd name="T54" fmla="*/ 29 w 84"/>
                <a:gd name="T55" fmla="*/ 94 h 137"/>
                <a:gd name="T56" fmla="*/ 50 w 84"/>
                <a:gd name="T57" fmla="*/ 94 h 137"/>
                <a:gd name="T58" fmla="*/ 71 w 84"/>
                <a:gd name="T59" fmla="*/ 109 h 137"/>
                <a:gd name="T60" fmla="*/ 42 w 84"/>
                <a:gd name="T61" fmla="*/ 126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4" h="137">
                  <a:moveTo>
                    <a:pt x="50" y="82"/>
                  </a:moveTo>
                  <a:cubicBezTo>
                    <a:pt x="29" y="82"/>
                    <a:pt x="29" y="82"/>
                    <a:pt x="29" y="82"/>
                  </a:cubicBezTo>
                  <a:cubicBezTo>
                    <a:pt x="18" y="82"/>
                    <a:pt x="15" y="78"/>
                    <a:pt x="15" y="74"/>
                  </a:cubicBezTo>
                  <a:cubicBezTo>
                    <a:pt x="15" y="71"/>
                    <a:pt x="16" y="68"/>
                    <a:pt x="18" y="67"/>
                  </a:cubicBezTo>
                  <a:cubicBezTo>
                    <a:pt x="24" y="70"/>
                    <a:pt x="31" y="72"/>
                    <a:pt x="40" y="72"/>
                  </a:cubicBezTo>
                  <a:cubicBezTo>
                    <a:pt x="62" y="72"/>
                    <a:pt x="76" y="59"/>
                    <a:pt x="76" y="39"/>
                  </a:cubicBezTo>
                  <a:cubicBezTo>
                    <a:pt x="76" y="30"/>
                    <a:pt x="73" y="23"/>
                    <a:pt x="69" y="18"/>
                  </a:cubicBezTo>
                  <a:cubicBezTo>
                    <a:pt x="70" y="14"/>
                    <a:pt x="72" y="12"/>
                    <a:pt x="78" y="12"/>
                  </a:cubicBezTo>
                  <a:cubicBezTo>
                    <a:pt x="81" y="12"/>
                    <a:pt x="84" y="9"/>
                    <a:pt x="84" y="6"/>
                  </a:cubicBezTo>
                  <a:cubicBezTo>
                    <a:pt x="84" y="3"/>
                    <a:pt x="81" y="0"/>
                    <a:pt x="78" y="0"/>
                  </a:cubicBezTo>
                  <a:cubicBezTo>
                    <a:pt x="68" y="0"/>
                    <a:pt x="64" y="5"/>
                    <a:pt x="61" y="11"/>
                  </a:cubicBezTo>
                  <a:cubicBezTo>
                    <a:pt x="55" y="8"/>
                    <a:pt x="48" y="6"/>
                    <a:pt x="40" y="6"/>
                  </a:cubicBezTo>
                  <a:cubicBezTo>
                    <a:pt x="17" y="6"/>
                    <a:pt x="4" y="19"/>
                    <a:pt x="4" y="39"/>
                  </a:cubicBezTo>
                  <a:cubicBezTo>
                    <a:pt x="4" y="47"/>
                    <a:pt x="6" y="54"/>
                    <a:pt x="11" y="60"/>
                  </a:cubicBezTo>
                  <a:cubicBezTo>
                    <a:pt x="6" y="63"/>
                    <a:pt x="3" y="68"/>
                    <a:pt x="3" y="74"/>
                  </a:cubicBezTo>
                  <a:cubicBezTo>
                    <a:pt x="3" y="81"/>
                    <a:pt x="8" y="87"/>
                    <a:pt x="15" y="90"/>
                  </a:cubicBezTo>
                  <a:cubicBezTo>
                    <a:pt x="6" y="93"/>
                    <a:pt x="0" y="100"/>
                    <a:pt x="0" y="109"/>
                  </a:cubicBezTo>
                  <a:cubicBezTo>
                    <a:pt x="0" y="131"/>
                    <a:pt x="22" y="137"/>
                    <a:pt x="42" y="137"/>
                  </a:cubicBezTo>
                  <a:cubicBezTo>
                    <a:pt x="65" y="137"/>
                    <a:pt x="84" y="129"/>
                    <a:pt x="84" y="109"/>
                  </a:cubicBezTo>
                  <a:cubicBezTo>
                    <a:pt x="84" y="90"/>
                    <a:pt x="69" y="82"/>
                    <a:pt x="50" y="82"/>
                  </a:cubicBezTo>
                  <a:moveTo>
                    <a:pt x="40" y="17"/>
                  </a:moveTo>
                  <a:cubicBezTo>
                    <a:pt x="55" y="17"/>
                    <a:pt x="63" y="26"/>
                    <a:pt x="63" y="39"/>
                  </a:cubicBezTo>
                  <a:cubicBezTo>
                    <a:pt x="63" y="52"/>
                    <a:pt x="55" y="60"/>
                    <a:pt x="40" y="60"/>
                  </a:cubicBezTo>
                  <a:cubicBezTo>
                    <a:pt x="25" y="60"/>
                    <a:pt x="16" y="52"/>
                    <a:pt x="16" y="39"/>
                  </a:cubicBezTo>
                  <a:cubicBezTo>
                    <a:pt x="16" y="26"/>
                    <a:pt x="25" y="17"/>
                    <a:pt x="40" y="17"/>
                  </a:cubicBezTo>
                  <a:moveTo>
                    <a:pt x="42" y="126"/>
                  </a:moveTo>
                  <a:cubicBezTo>
                    <a:pt x="27" y="126"/>
                    <a:pt x="13" y="121"/>
                    <a:pt x="13" y="109"/>
                  </a:cubicBezTo>
                  <a:cubicBezTo>
                    <a:pt x="13" y="102"/>
                    <a:pt x="18" y="96"/>
                    <a:pt x="29" y="94"/>
                  </a:cubicBezTo>
                  <a:cubicBezTo>
                    <a:pt x="50" y="94"/>
                    <a:pt x="50" y="94"/>
                    <a:pt x="50" y="94"/>
                  </a:cubicBezTo>
                  <a:cubicBezTo>
                    <a:pt x="62" y="94"/>
                    <a:pt x="71" y="98"/>
                    <a:pt x="71" y="109"/>
                  </a:cubicBezTo>
                  <a:cubicBezTo>
                    <a:pt x="71" y="121"/>
                    <a:pt x="57" y="126"/>
                    <a:pt x="42" y="12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1" name="Freeform 12"/>
            <p:cNvSpPr>
              <a:spLocks noEditPoints="1"/>
            </p:cNvSpPr>
            <p:nvPr/>
          </p:nvSpPr>
          <p:spPr bwMode="auto">
            <a:xfrm>
              <a:off x="1193800" y="2081213"/>
              <a:ext cx="307975" cy="355600"/>
            </a:xfrm>
            <a:custGeom>
              <a:avLst/>
              <a:gdLst>
                <a:gd name="T0" fmla="*/ 41 w 82"/>
                <a:gd name="T1" fmla="*/ 0 h 94"/>
                <a:gd name="T2" fmla="*/ 0 w 82"/>
                <a:gd name="T3" fmla="*/ 47 h 94"/>
                <a:gd name="T4" fmla="*/ 41 w 82"/>
                <a:gd name="T5" fmla="*/ 94 h 94"/>
                <a:gd name="T6" fmla="*/ 82 w 82"/>
                <a:gd name="T7" fmla="*/ 47 h 94"/>
                <a:gd name="T8" fmla="*/ 41 w 82"/>
                <a:gd name="T9" fmla="*/ 0 h 94"/>
                <a:gd name="T10" fmla="*/ 41 w 82"/>
                <a:gd name="T11" fmla="*/ 83 h 94"/>
                <a:gd name="T12" fmla="*/ 13 w 82"/>
                <a:gd name="T13" fmla="*/ 47 h 94"/>
                <a:gd name="T14" fmla="*/ 41 w 82"/>
                <a:gd name="T15" fmla="*/ 11 h 94"/>
                <a:gd name="T16" fmla="*/ 69 w 82"/>
                <a:gd name="T17" fmla="*/ 47 h 94"/>
                <a:gd name="T18" fmla="*/ 41 w 82"/>
                <a:gd name="T19" fmla="*/ 83 h 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2" h="94">
                  <a:moveTo>
                    <a:pt x="41" y="0"/>
                  </a:moveTo>
                  <a:cubicBezTo>
                    <a:pt x="16" y="0"/>
                    <a:pt x="0" y="15"/>
                    <a:pt x="0" y="47"/>
                  </a:cubicBezTo>
                  <a:cubicBezTo>
                    <a:pt x="0" y="79"/>
                    <a:pt x="16" y="94"/>
                    <a:pt x="41" y="94"/>
                  </a:cubicBezTo>
                  <a:cubicBezTo>
                    <a:pt x="66" y="94"/>
                    <a:pt x="82" y="79"/>
                    <a:pt x="82" y="47"/>
                  </a:cubicBezTo>
                  <a:cubicBezTo>
                    <a:pt x="82" y="15"/>
                    <a:pt x="66" y="0"/>
                    <a:pt x="41" y="0"/>
                  </a:cubicBezTo>
                  <a:moveTo>
                    <a:pt x="41" y="83"/>
                  </a:moveTo>
                  <a:cubicBezTo>
                    <a:pt x="23" y="83"/>
                    <a:pt x="13" y="72"/>
                    <a:pt x="13" y="47"/>
                  </a:cubicBezTo>
                  <a:cubicBezTo>
                    <a:pt x="13" y="22"/>
                    <a:pt x="23" y="11"/>
                    <a:pt x="41" y="11"/>
                  </a:cubicBezTo>
                  <a:cubicBezTo>
                    <a:pt x="59" y="11"/>
                    <a:pt x="69" y="22"/>
                    <a:pt x="69" y="47"/>
                  </a:cubicBezTo>
                  <a:cubicBezTo>
                    <a:pt x="69" y="72"/>
                    <a:pt x="59" y="83"/>
                    <a:pt x="41" y="83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2" name="Freeform 13"/>
            <p:cNvSpPr>
              <a:spLocks/>
            </p:cNvSpPr>
            <p:nvPr/>
          </p:nvSpPr>
          <p:spPr bwMode="auto">
            <a:xfrm>
              <a:off x="1095375" y="1863725"/>
              <a:ext cx="180975" cy="136525"/>
            </a:xfrm>
            <a:custGeom>
              <a:avLst/>
              <a:gdLst>
                <a:gd name="T0" fmla="*/ 19 w 48"/>
                <a:gd name="T1" fmla="*/ 31 h 36"/>
                <a:gd name="T2" fmla="*/ 46 w 48"/>
                <a:gd name="T3" fmla="*/ 36 h 36"/>
                <a:gd name="T4" fmla="*/ 42 w 48"/>
                <a:gd name="T5" fmla="*/ 14 h 36"/>
                <a:gd name="T6" fmla="*/ 16 w 48"/>
                <a:gd name="T7" fmla="*/ 2 h 36"/>
                <a:gd name="T8" fmla="*/ 0 w 48"/>
                <a:gd name="T9" fmla="*/ 1 h 36"/>
                <a:gd name="T10" fmla="*/ 19 w 48"/>
                <a:gd name="T11" fmla="*/ 3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8" h="36">
                  <a:moveTo>
                    <a:pt x="19" y="31"/>
                  </a:moveTo>
                  <a:cubicBezTo>
                    <a:pt x="37" y="35"/>
                    <a:pt x="46" y="36"/>
                    <a:pt x="46" y="36"/>
                  </a:cubicBezTo>
                  <a:cubicBezTo>
                    <a:pt x="46" y="36"/>
                    <a:pt x="48" y="21"/>
                    <a:pt x="42" y="14"/>
                  </a:cubicBezTo>
                  <a:cubicBezTo>
                    <a:pt x="36" y="8"/>
                    <a:pt x="28" y="4"/>
                    <a:pt x="16" y="2"/>
                  </a:cubicBezTo>
                  <a:cubicBezTo>
                    <a:pt x="5" y="0"/>
                    <a:pt x="0" y="1"/>
                    <a:pt x="0" y="1"/>
                  </a:cubicBezTo>
                  <a:cubicBezTo>
                    <a:pt x="0" y="9"/>
                    <a:pt x="1" y="28"/>
                    <a:pt x="19" y="31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3" name="Freeform 14"/>
            <p:cNvSpPr>
              <a:spLocks/>
            </p:cNvSpPr>
            <p:nvPr/>
          </p:nvSpPr>
          <p:spPr bwMode="auto">
            <a:xfrm>
              <a:off x="1009650" y="1751013"/>
              <a:ext cx="522288" cy="682625"/>
            </a:xfrm>
            <a:custGeom>
              <a:avLst/>
              <a:gdLst>
                <a:gd name="T0" fmla="*/ 77 w 139"/>
                <a:gd name="T1" fmla="*/ 68 h 180"/>
                <a:gd name="T2" fmla="*/ 114 w 139"/>
                <a:gd name="T3" fmla="*/ 53 h 180"/>
                <a:gd name="T4" fmla="*/ 132 w 139"/>
                <a:gd name="T5" fmla="*/ 0 h 180"/>
                <a:gd name="T6" fmla="*/ 107 w 139"/>
                <a:gd name="T7" fmla="*/ 8 h 180"/>
                <a:gd name="T8" fmla="*/ 74 w 139"/>
                <a:gd name="T9" fmla="*/ 36 h 180"/>
                <a:gd name="T10" fmla="*/ 74 w 139"/>
                <a:gd name="T11" fmla="*/ 67 h 180"/>
                <a:gd name="T12" fmla="*/ 41 w 139"/>
                <a:gd name="T13" fmla="*/ 87 h 180"/>
                <a:gd name="T14" fmla="*/ 40 w 139"/>
                <a:gd name="T15" fmla="*/ 87 h 180"/>
                <a:gd name="T16" fmla="*/ 13 w 139"/>
                <a:gd name="T17" fmla="*/ 103 h 180"/>
                <a:gd name="T18" fmla="*/ 13 w 139"/>
                <a:gd name="T19" fmla="*/ 94 h 180"/>
                <a:gd name="T20" fmla="*/ 6 w 139"/>
                <a:gd name="T21" fmla="*/ 88 h 180"/>
                <a:gd name="T22" fmla="*/ 0 w 139"/>
                <a:gd name="T23" fmla="*/ 94 h 180"/>
                <a:gd name="T24" fmla="*/ 0 w 139"/>
                <a:gd name="T25" fmla="*/ 174 h 180"/>
                <a:gd name="T26" fmla="*/ 6 w 139"/>
                <a:gd name="T27" fmla="*/ 180 h 180"/>
                <a:gd name="T28" fmla="*/ 13 w 139"/>
                <a:gd name="T29" fmla="*/ 174 h 180"/>
                <a:gd name="T30" fmla="*/ 13 w 139"/>
                <a:gd name="T31" fmla="*/ 130 h 180"/>
                <a:gd name="T32" fmla="*/ 40 w 139"/>
                <a:gd name="T33" fmla="*/ 99 h 180"/>
                <a:gd name="T34" fmla="*/ 41 w 139"/>
                <a:gd name="T35" fmla="*/ 99 h 180"/>
                <a:gd name="T36" fmla="*/ 41 w 139"/>
                <a:gd name="T37" fmla="*/ 99 h 180"/>
                <a:gd name="T38" fmla="*/ 77 w 139"/>
                <a:gd name="T39" fmla="*/ 68 h 1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39" h="180">
                  <a:moveTo>
                    <a:pt x="77" y="68"/>
                  </a:moveTo>
                  <a:cubicBezTo>
                    <a:pt x="82" y="66"/>
                    <a:pt x="94" y="62"/>
                    <a:pt x="114" y="53"/>
                  </a:cubicBezTo>
                  <a:cubicBezTo>
                    <a:pt x="139" y="41"/>
                    <a:pt x="134" y="13"/>
                    <a:pt x="132" y="0"/>
                  </a:cubicBezTo>
                  <a:cubicBezTo>
                    <a:pt x="132" y="0"/>
                    <a:pt x="124" y="1"/>
                    <a:pt x="107" y="8"/>
                  </a:cubicBezTo>
                  <a:cubicBezTo>
                    <a:pt x="91" y="16"/>
                    <a:pt x="80" y="24"/>
                    <a:pt x="74" y="36"/>
                  </a:cubicBezTo>
                  <a:cubicBezTo>
                    <a:pt x="68" y="46"/>
                    <a:pt x="73" y="62"/>
                    <a:pt x="74" y="67"/>
                  </a:cubicBezTo>
                  <a:cubicBezTo>
                    <a:pt x="70" y="81"/>
                    <a:pt x="47" y="87"/>
                    <a:pt x="41" y="87"/>
                  </a:cubicBezTo>
                  <a:cubicBezTo>
                    <a:pt x="40" y="87"/>
                    <a:pt x="40" y="87"/>
                    <a:pt x="40" y="87"/>
                  </a:cubicBezTo>
                  <a:cubicBezTo>
                    <a:pt x="26" y="87"/>
                    <a:pt x="17" y="94"/>
                    <a:pt x="13" y="103"/>
                  </a:cubicBezTo>
                  <a:cubicBezTo>
                    <a:pt x="13" y="94"/>
                    <a:pt x="13" y="94"/>
                    <a:pt x="13" y="94"/>
                  </a:cubicBezTo>
                  <a:cubicBezTo>
                    <a:pt x="13" y="91"/>
                    <a:pt x="10" y="88"/>
                    <a:pt x="6" y="88"/>
                  </a:cubicBezTo>
                  <a:cubicBezTo>
                    <a:pt x="3" y="88"/>
                    <a:pt x="0" y="91"/>
                    <a:pt x="0" y="94"/>
                  </a:cubicBezTo>
                  <a:cubicBezTo>
                    <a:pt x="0" y="174"/>
                    <a:pt x="0" y="174"/>
                    <a:pt x="0" y="174"/>
                  </a:cubicBezTo>
                  <a:cubicBezTo>
                    <a:pt x="0" y="177"/>
                    <a:pt x="3" y="180"/>
                    <a:pt x="6" y="180"/>
                  </a:cubicBezTo>
                  <a:cubicBezTo>
                    <a:pt x="10" y="180"/>
                    <a:pt x="13" y="177"/>
                    <a:pt x="13" y="174"/>
                  </a:cubicBezTo>
                  <a:cubicBezTo>
                    <a:pt x="13" y="130"/>
                    <a:pt x="13" y="130"/>
                    <a:pt x="13" y="130"/>
                  </a:cubicBezTo>
                  <a:cubicBezTo>
                    <a:pt x="13" y="112"/>
                    <a:pt x="22" y="99"/>
                    <a:pt x="40" y="99"/>
                  </a:cubicBezTo>
                  <a:cubicBezTo>
                    <a:pt x="40" y="99"/>
                    <a:pt x="40" y="99"/>
                    <a:pt x="41" y="99"/>
                  </a:cubicBezTo>
                  <a:cubicBezTo>
                    <a:pt x="41" y="99"/>
                    <a:pt x="41" y="99"/>
                    <a:pt x="41" y="99"/>
                  </a:cubicBezTo>
                  <a:cubicBezTo>
                    <a:pt x="52" y="99"/>
                    <a:pt x="73" y="82"/>
                    <a:pt x="77" y="68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4" name="Freeform 15"/>
            <p:cNvSpPr>
              <a:spLocks noEditPoints="1"/>
            </p:cNvSpPr>
            <p:nvPr/>
          </p:nvSpPr>
          <p:spPr bwMode="auto">
            <a:xfrm>
              <a:off x="2259013" y="2486025"/>
              <a:ext cx="131763" cy="217487"/>
            </a:xfrm>
            <a:custGeom>
              <a:avLst/>
              <a:gdLst>
                <a:gd name="T0" fmla="*/ 25 w 35"/>
                <a:gd name="T1" fmla="*/ 4 h 57"/>
                <a:gd name="T2" fmla="*/ 32 w 35"/>
                <a:gd name="T3" fmla="*/ 0 h 57"/>
                <a:gd name="T4" fmla="*/ 35 w 35"/>
                <a:gd name="T5" fmla="*/ 2 h 57"/>
                <a:gd name="T6" fmla="*/ 32 w 35"/>
                <a:gd name="T7" fmla="*/ 4 h 57"/>
                <a:gd name="T8" fmla="*/ 28 w 35"/>
                <a:gd name="T9" fmla="*/ 7 h 57"/>
                <a:gd name="T10" fmla="*/ 31 w 35"/>
                <a:gd name="T11" fmla="*/ 16 h 57"/>
                <a:gd name="T12" fmla="*/ 16 w 35"/>
                <a:gd name="T13" fmla="*/ 30 h 57"/>
                <a:gd name="T14" fmla="*/ 8 w 35"/>
                <a:gd name="T15" fmla="*/ 27 h 57"/>
                <a:gd name="T16" fmla="*/ 6 w 35"/>
                <a:gd name="T17" fmla="*/ 30 h 57"/>
                <a:gd name="T18" fmla="*/ 12 w 35"/>
                <a:gd name="T19" fmla="*/ 34 h 57"/>
                <a:gd name="T20" fmla="*/ 20 w 35"/>
                <a:gd name="T21" fmla="*/ 34 h 57"/>
                <a:gd name="T22" fmla="*/ 35 w 35"/>
                <a:gd name="T23" fmla="*/ 45 h 57"/>
                <a:gd name="T24" fmla="*/ 17 w 35"/>
                <a:gd name="T25" fmla="*/ 57 h 57"/>
                <a:gd name="T26" fmla="*/ 0 w 35"/>
                <a:gd name="T27" fmla="*/ 45 h 57"/>
                <a:gd name="T28" fmla="*/ 6 w 35"/>
                <a:gd name="T29" fmla="*/ 37 h 57"/>
                <a:gd name="T30" fmla="*/ 1 w 35"/>
                <a:gd name="T31" fmla="*/ 30 h 57"/>
                <a:gd name="T32" fmla="*/ 4 w 35"/>
                <a:gd name="T33" fmla="*/ 25 h 57"/>
                <a:gd name="T34" fmla="*/ 1 w 35"/>
                <a:gd name="T35" fmla="*/ 16 h 57"/>
                <a:gd name="T36" fmla="*/ 16 w 35"/>
                <a:gd name="T37" fmla="*/ 2 h 57"/>
                <a:gd name="T38" fmla="*/ 25 w 35"/>
                <a:gd name="T39" fmla="*/ 4 h 57"/>
                <a:gd name="T40" fmla="*/ 20 w 35"/>
                <a:gd name="T41" fmla="*/ 39 h 57"/>
                <a:gd name="T42" fmla="*/ 12 w 35"/>
                <a:gd name="T43" fmla="*/ 39 h 57"/>
                <a:gd name="T44" fmla="*/ 5 w 35"/>
                <a:gd name="T45" fmla="*/ 45 h 57"/>
                <a:gd name="T46" fmla="*/ 17 w 35"/>
                <a:gd name="T47" fmla="*/ 52 h 57"/>
                <a:gd name="T48" fmla="*/ 29 w 35"/>
                <a:gd name="T49" fmla="*/ 45 h 57"/>
                <a:gd name="T50" fmla="*/ 20 w 35"/>
                <a:gd name="T51" fmla="*/ 39 h 57"/>
                <a:gd name="T52" fmla="*/ 26 w 35"/>
                <a:gd name="T53" fmla="*/ 16 h 57"/>
                <a:gd name="T54" fmla="*/ 16 w 35"/>
                <a:gd name="T55" fmla="*/ 7 h 57"/>
                <a:gd name="T56" fmla="*/ 7 w 35"/>
                <a:gd name="T57" fmla="*/ 16 h 57"/>
                <a:gd name="T58" fmla="*/ 16 w 35"/>
                <a:gd name="T59" fmla="*/ 25 h 57"/>
                <a:gd name="T60" fmla="*/ 26 w 35"/>
                <a:gd name="T61" fmla="*/ 16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35" h="57">
                  <a:moveTo>
                    <a:pt x="25" y="4"/>
                  </a:moveTo>
                  <a:cubicBezTo>
                    <a:pt x="26" y="2"/>
                    <a:pt x="28" y="0"/>
                    <a:pt x="32" y="0"/>
                  </a:cubicBezTo>
                  <a:cubicBezTo>
                    <a:pt x="34" y="0"/>
                    <a:pt x="35" y="1"/>
                    <a:pt x="35" y="2"/>
                  </a:cubicBezTo>
                  <a:cubicBezTo>
                    <a:pt x="35" y="3"/>
                    <a:pt x="34" y="4"/>
                    <a:pt x="32" y="4"/>
                  </a:cubicBezTo>
                  <a:cubicBezTo>
                    <a:pt x="30" y="4"/>
                    <a:pt x="29" y="6"/>
                    <a:pt x="28" y="7"/>
                  </a:cubicBezTo>
                  <a:cubicBezTo>
                    <a:pt x="30" y="9"/>
                    <a:pt x="31" y="12"/>
                    <a:pt x="31" y="16"/>
                  </a:cubicBezTo>
                  <a:cubicBezTo>
                    <a:pt x="31" y="24"/>
                    <a:pt x="26" y="30"/>
                    <a:pt x="16" y="30"/>
                  </a:cubicBezTo>
                  <a:cubicBezTo>
                    <a:pt x="13" y="30"/>
                    <a:pt x="10" y="29"/>
                    <a:pt x="8" y="27"/>
                  </a:cubicBezTo>
                  <a:cubicBezTo>
                    <a:pt x="7" y="28"/>
                    <a:pt x="6" y="29"/>
                    <a:pt x="6" y="30"/>
                  </a:cubicBezTo>
                  <a:cubicBezTo>
                    <a:pt x="6" y="32"/>
                    <a:pt x="7" y="34"/>
                    <a:pt x="12" y="34"/>
                  </a:cubicBezTo>
                  <a:cubicBezTo>
                    <a:pt x="20" y="34"/>
                    <a:pt x="20" y="34"/>
                    <a:pt x="20" y="34"/>
                  </a:cubicBezTo>
                  <a:cubicBezTo>
                    <a:pt x="28" y="34"/>
                    <a:pt x="35" y="37"/>
                    <a:pt x="35" y="45"/>
                  </a:cubicBezTo>
                  <a:cubicBezTo>
                    <a:pt x="35" y="53"/>
                    <a:pt x="27" y="57"/>
                    <a:pt x="17" y="57"/>
                  </a:cubicBezTo>
                  <a:cubicBezTo>
                    <a:pt x="9" y="57"/>
                    <a:pt x="0" y="54"/>
                    <a:pt x="0" y="45"/>
                  </a:cubicBezTo>
                  <a:cubicBezTo>
                    <a:pt x="0" y="41"/>
                    <a:pt x="2" y="39"/>
                    <a:pt x="6" y="37"/>
                  </a:cubicBezTo>
                  <a:cubicBezTo>
                    <a:pt x="3" y="36"/>
                    <a:pt x="1" y="34"/>
                    <a:pt x="1" y="30"/>
                  </a:cubicBezTo>
                  <a:cubicBezTo>
                    <a:pt x="1" y="28"/>
                    <a:pt x="2" y="26"/>
                    <a:pt x="4" y="25"/>
                  </a:cubicBezTo>
                  <a:cubicBezTo>
                    <a:pt x="2" y="22"/>
                    <a:pt x="1" y="19"/>
                    <a:pt x="1" y="16"/>
                  </a:cubicBezTo>
                  <a:cubicBezTo>
                    <a:pt x="1" y="8"/>
                    <a:pt x="7" y="2"/>
                    <a:pt x="16" y="2"/>
                  </a:cubicBezTo>
                  <a:cubicBezTo>
                    <a:pt x="20" y="2"/>
                    <a:pt x="23" y="3"/>
                    <a:pt x="25" y="4"/>
                  </a:cubicBezTo>
                  <a:moveTo>
                    <a:pt x="20" y="39"/>
                  </a:moveTo>
                  <a:cubicBezTo>
                    <a:pt x="12" y="39"/>
                    <a:pt x="12" y="39"/>
                    <a:pt x="12" y="39"/>
                  </a:cubicBezTo>
                  <a:cubicBezTo>
                    <a:pt x="7" y="40"/>
                    <a:pt x="5" y="42"/>
                    <a:pt x="5" y="45"/>
                  </a:cubicBezTo>
                  <a:cubicBezTo>
                    <a:pt x="5" y="50"/>
                    <a:pt x="11" y="52"/>
                    <a:pt x="17" y="52"/>
                  </a:cubicBezTo>
                  <a:cubicBezTo>
                    <a:pt x="24" y="52"/>
                    <a:pt x="29" y="50"/>
                    <a:pt x="29" y="45"/>
                  </a:cubicBezTo>
                  <a:cubicBezTo>
                    <a:pt x="29" y="40"/>
                    <a:pt x="26" y="39"/>
                    <a:pt x="20" y="39"/>
                  </a:cubicBezTo>
                  <a:moveTo>
                    <a:pt x="26" y="16"/>
                  </a:moveTo>
                  <a:cubicBezTo>
                    <a:pt x="26" y="10"/>
                    <a:pt x="23" y="7"/>
                    <a:pt x="16" y="7"/>
                  </a:cubicBezTo>
                  <a:cubicBezTo>
                    <a:pt x="10" y="7"/>
                    <a:pt x="7" y="10"/>
                    <a:pt x="7" y="16"/>
                  </a:cubicBezTo>
                  <a:cubicBezTo>
                    <a:pt x="7" y="21"/>
                    <a:pt x="10" y="25"/>
                    <a:pt x="16" y="25"/>
                  </a:cubicBezTo>
                  <a:cubicBezTo>
                    <a:pt x="23" y="25"/>
                    <a:pt x="26" y="21"/>
                    <a:pt x="26" y="16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5" name="Freeform 16"/>
            <p:cNvSpPr>
              <a:spLocks/>
            </p:cNvSpPr>
            <p:nvPr/>
          </p:nvSpPr>
          <p:spPr bwMode="auto">
            <a:xfrm>
              <a:off x="2409825" y="2497138"/>
              <a:ext cx="71438" cy="144462"/>
            </a:xfrm>
            <a:custGeom>
              <a:avLst/>
              <a:gdLst>
                <a:gd name="T0" fmla="*/ 5 w 19"/>
                <a:gd name="T1" fmla="*/ 6 h 38"/>
                <a:gd name="T2" fmla="*/ 16 w 19"/>
                <a:gd name="T3" fmla="*/ 0 h 38"/>
                <a:gd name="T4" fmla="*/ 19 w 19"/>
                <a:gd name="T5" fmla="*/ 2 h 38"/>
                <a:gd name="T6" fmla="*/ 16 w 19"/>
                <a:gd name="T7" fmla="*/ 5 h 38"/>
                <a:gd name="T8" fmla="*/ 5 w 19"/>
                <a:gd name="T9" fmla="*/ 17 h 38"/>
                <a:gd name="T10" fmla="*/ 5 w 19"/>
                <a:gd name="T11" fmla="*/ 36 h 38"/>
                <a:gd name="T12" fmla="*/ 2 w 19"/>
                <a:gd name="T13" fmla="*/ 38 h 38"/>
                <a:gd name="T14" fmla="*/ 0 w 19"/>
                <a:gd name="T15" fmla="*/ 36 h 38"/>
                <a:gd name="T16" fmla="*/ 0 w 19"/>
                <a:gd name="T17" fmla="*/ 3 h 38"/>
                <a:gd name="T18" fmla="*/ 2 w 19"/>
                <a:gd name="T19" fmla="*/ 0 h 38"/>
                <a:gd name="T20" fmla="*/ 5 w 19"/>
                <a:gd name="T21" fmla="*/ 3 h 38"/>
                <a:gd name="T22" fmla="*/ 5 w 19"/>
                <a:gd name="T23" fmla="*/ 6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" h="38">
                  <a:moveTo>
                    <a:pt x="5" y="6"/>
                  </a:moveTo>
                  <a:cubicBezTo>
                    <a:pt x="7" y="2"/>
                    <a:pt x="11" y="0"/>
                    <a:pt x="16" y="0"/>
                  </a:cubicBezTo>
                  <a:cubicBezTo>
                    <a:pt x="18" y="0"/>
                    <a:pt x="19" y="1"/>
                    <a:pt x="19" y="2"/>
                  </a:cubicBezTo>
                  <a:cubicBezTo>
                    <a:pt x="19" y="4"/>
                    <a:pt x="18" y="5"/>
                    <a:pt x="16" y="5"/>
                  </a:cubicBezTo>
                  <a:cubicBezTo>
                    <a:pt x="9" y="5"/>
                    <a:pt x="5" y="10"/>
                    <a:pt x="5" y="1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7"/>
                    <a:pt x="4" y="38"/>
                    <a:pt x="2" y="38"/>
                  </a:cubicBezTo>
                  <a:cubicBezTo>
                    <a:pt x="1" y="38"/>
                    <a:pt x="0" y="37"/>
                    <a:pt x="0" y="36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4" y="0"/>
                    <a:pt x="5" y="1"/>
                    <a:pt x="5" y="3"/>
                  </a:cubicBezTo>
                  <a:lnTo>
                    <a:pt x="5" y="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6" name="Freeform 17"/>
            <p:cNvSpPr>
              <a:spLocks/>
            </p:cNvSpPr>
            <p:nvPr/>
          </p:nvSpPr>
          <p:spPr bwMode="auto">
            <a:xfrm>
              <a:off x="2632075" y="2497138"/>
              <a:ext cx="112713" cy="144462"/>
            </a:xfrm>
            <a:custGeom>
              <a:avLst/>
              <a:gdLst>
                <a:gd name="T0" fmla="*/ 5 w 30"/>
                <a:gd name="T1" fmla="*/ 2 h 38"/>
                <a:gd name="T2" fmla="*/ 5 w 30"/>
                <a:gd name="T3" fmla="*/ 23 h 38"/>
                <a:gd name="T4" fmla="*/ 15 w 30"/>
                <a:gd name="T5" fmla="*/ 33 h 38"/>
                <a:gd name="T6" fmla="*/ 25 w 30"/>
                <a:gd name="T7" fmla="*/ 23 h 38"/>
                <a:gd name="T8" fmla="*/ 25 w 30"/>
                <a:gd name="T9" fmla="*/ 2 h 38"/>
                <a:gd name="T10" fmla="*/ 28 w 30"/>
                <a:gd name="T11" fmla="*/ 0 h 38"/>
                <a:gd name="T12" fmla="*/ 30 w 30"/>
                <a:gd name="T13" fmla="*/ 2 h 38"/>
                <a:gd name="T14" fmla="*/ 30 w 30"/>
                <a:gd name="T15" fmla="*/ 23 h 38"/>
                <a:gd name="T16" fmla="*/ 15 w 30"/>
                <a:gd name="T17" fmla="*/ 38 h 38"/>
                <a:gd name="T18" fmla="*/ 0 w 30"/>
                <a:gd name="T19" fmla="*/ 23 h 38"/>
                <a:gd name="T20" fmla="*/ 0 w 30"/>
                <a:gd name="T21" fmla="*/ 2 h 38"/>
                <a:gd name="T22" fmla="*/ 3 w 30"/>
                <a:gd name="T23" fmla="*/ 0 h 38"/>
                <a:gd name="T24" fmla="*/ 5 w 30"/>
                <a:gd name="T25" fmla="*/ 2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30" h="38">
                  <a:moveTo>
                    <a:pt x="5" y="2"/>
                  </a:moveTo>
                  <a:cubicBezTo>
                    <a:pt x="5" y="23"/>
                    <a:pt x="5" y="23"/>
                    <a:pt x="5" y="23"/>
                  </a:cubicBezTo>
                  <a:cubicBezTo>
                    <a:pt x="5" y="29"/>
                    <a:pt x="7" y="33"/>
                    <a:pt x="15" y="33"/>
                  </a:cubicBezTo>
                  <a:cubicBezTo>
                    <a:pt x="23" y="33"/>
                    <a:pt x="25" y="29"/>
                    <a:pt x="25" y="2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1"/>
                    <a:pt x="26" y="0"/>
                    <a:pt x="28" y="0"/>
                  </a:cubicBezTo>
                  <a:cubicBezTo>
                    <a:pt x="29" y="0"/>
                    <a:pt x="30" y="1"/>
                    <a:pt x="30" y="2"/>
                  </a:cubicBezTo>
                  <a:cubicBezTo>
                    <a:pt x="30" y="23"/>
                    <a:pt x="30" y="23"/>
                    <a:pt x="30" y="23"/>
                  </a:cubicBezTo>
                  <a:cubicBezTo>
                    <a:pt x="30" y="31"/>
                    <a:pt x="28" y="38"/>
                    <a:pt x="15" y="38"/>
                  </a:cubicBezTo>
                  <a:cubicBezTo>
                    <a:pt x="3" y="38"/>
                    <a:pt x="0" y="31"/>
                    <a:pt x="0" y="23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3" y="0"/>
                  </a:cubicBezTo>
                  <a:cubicBezTo>
                    <a:pt x="4" y="0"/>
                    <a:pt x="5" y="1"/>
                    <a:pt x="5" y="2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7" name="Freeform 18"/>
            <p:cNvSpPr>
              <a:spLocks noEditPoints="1"/>
            </p:cNvSpPr>
            <p:nvPr/>
          </p:nvSpPr>
          <p:spPr bwMode="auto">
            <a:xfrm>
              <a:off x="2774950" y="2493963"/>
              <a:ext cx="125413" cy="209550"/>
            </a:xfrm>
            <a:custGeom>
              <a:avLst/>
              <a:gdLst>
                <a:gd name="T0" fmla="*/ 5 w 33"/>
                <a:gd name="T1" fmla="*/ 3 h 55"/>
                <a:gd name="T2" fmla="*/ 5 w 33"/>
                <a:gd name="T3" fmla="*/ 6 h 55"/>
                <a:gd name="T4" fmla="*/ 16 w 33"/>
                <a:gd name="T5" fmla="*/ 0 h 55"/>
                <a:gd name="T6" fmla="*/ 33 w 33"/>
                <a:gd name="T7" fmla="*/ 20 h 55"/>
                <a:gd name="T8" fmla="*/ 16 w 33"/>
                <a:gd name="T9" fmla="*/ 39 h 55"/>
                <a:gd name="T10" fmla="*/ 5 w 33"/>
                <a:gd name="T11" fmla="*/ 34 h 55"/>
                <a:gd name="T12" fmla="*/ 5 w 33"/>
                <a:gd name="T13" fmla="*/ 52 h 55"/>
                <a:gd name="T14" fmla="*/ 3 w 33"/>
                <a:gd name="T15" fmla="*/ 55 h 55"/>
                <a:gd name="T16" fmla="*/ 0 w 33"/>
                <a:gd name="T17" fmla="*/ 52 h 55"/>
                <a:gd name="T18" fmla="*/ 0 w 33"/>
                <a:gd name="T19" fmla="*/ 3 h 55"/>
                <a:gd name="T20" fmla="*/ 3 w 33"/>
                <a:gd name="T21" fmla="*/ 1 h 55"/>
                <a:gd name="T22" fmla="*/ 5 w 33"/>
                <a:gd name="T23" fmla="*/ 3 h 55"/>
                <a:gd name="T24" fmla="*/ 16 w 33"/>
                <a:gd name="T25" fmla="*/ 35 h 55"/>
                <a:gd name="T26" fmla="*/ 28 w 33"/>
                <a:gd name="T27" fmla="*/ 20 h 55"/>
                <a:gd name="T28" fmla="*/ 16 w 33"/>
                <a:gd name="T29" fmla="*/ 5 h 55"/>
                <a:gd name="T30" fmla="*/ 5 w 33"/>
                <a:gd name="T31" fmla="*/ 20 h 55"/>
                <a:gd name="T32" fmla="*/ 16 w 33"/>
                <a:gd name="T33" fmla="*/ 35 h 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3" h="55">
                  <a:moveTo>
                    <a:pt x="5" y="3"/>
                  </a:moveTo>
                  <a:cubicBezTo>
                    <a:pt x="5" y="6"/>
                    <a:pt x="5" y="6"/>
                    <a:pt x="5" y="6"/>
                  </a:cubicBezTo>
                  <a:cubicBezTo>
                    <a:pt x="7" y="3"/>
                    <a:pt x="11" y="0"/>
                    <a:pt x="16" y="0"/>
                  </a:cubicBezTo>
                  <a:cubicBezTo>
                    <a:pt x="27" y="0"/>
                    <a:pt x="33" y="6"/>
                    <a:pt x="33" y="20"/>
                  </a:cubicBezTo>
                  <a:cubicBezTo>
                    <a:pt x="33" y="33"/>
                    <a:pt x="27" y="39"/>
                    <a:pt x="16" y="39"/>
                  </a:cubicBezTo>
                  <a:cubicBezTo>
                    <a:pt x="11" y="39"/>
                    <a:pt x="7" y="36"/>
                    <a:pt x="5" y="34"/>
                  </a:cubicBezTo>
                  <a:cubicBezTo>
                    <a:pt x="5" y="52"/>
                    <a:pt x="5" y="52"/>
                    <a:pt x="5" y="52"/>
                  </a:cubicBezTo>
                  <a:cubicBezTo>
                    <a:pt x="5" y="53"/>
                    <a:pt x="4" y="55"/>
                    <a:pt x="3" y="55"/>
                  </a:cubicBezTo>
                  <a:cubicBezTo>
                    <a:pt x="1" y="55"/>
                    <a:pt x="0" y="53"/>
                    <a:pt x="0" y="52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2"/>
                    <a:pt x="1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moveTo>
                    <a:pt x="16" y="35"/>
                  </a:moveTo>
                  <a:cubicBezTo>
                    <a:pt x="24" y="35"/>
                    <a:pt x="28" y="30"/>
                    <a:pt x="28" y="20"/>
                  </a:cubicBezTo>
                  <a:cubicBezTo>
                    <a:pt x="28" y="9"/>
                    <a:pt x="24" y="5"/>
                    <a:pt x="16" y="5"/>
                  </a:cubicBezTo>
                  <a:cubicBezTo>
                    <a:pt x="10" y="5"/>
                    <a:pt x="5" y="9"/>
                    <a:pt x="5" y="20"/>
                  </a:cubicBezTo>
                  <a:cubicBezTo>
                    <a:pt x="5" y="30"/>
                    <a:pt x="10" y="35"/>
                    <a:pt x="16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58" name="Freeform 19"/>
            <p:cNvSpPr>
              <a:spLocks noEditPoints="1"/>
            </p:cNvSpPr>
            <p:nvPr/>
          </p:nvSpPr>
          <p:spPr bwMode="auto">
            <a:xfrm>
              <a:off x="2481263" y="2493963"/>
              <a:ext cx="128588" cy="147637"/>
            </a:xfrm>
            <a:custGeom>
              <a:avLst/>
              <a:gdLst>
                <a:gd name="T0" fmla="*/ 17 w 34"/>
                <a:gd name="T1" fmla="*/ 0 h 39"/>
                <a:gd name="T2" fmla="*/ 0 w 34"/>
                <a:gd name="T3" fmla="*/ 20 h 39"/>
                <a:gd name="T4" fmla="*/ 17 w 34"/>
                <a:gd name="T5" fmla="*/ 39 h 39"/>
                <a:gd name="T6" fmla="*/ 34 w 34"/>
                <a:gd name="T7" fmla="*/ 20 h 39"/>
                <a:gd name="T8" fmla="*/ 17 w 34"/>
                <a:gd name="T9" fmla="*/ 0 h 39"/>
                <a:gd name="T10" fmla="*/ 17 w 34"/>
                <a:gd name="T11" fmla="*/ 35 h 39"/>
                <a:gd name="T12" fmla="*/ 5 w 34"/>
                <a:gd name="T13" fmla="*/ 20 h 39"/>
                <a:gd name="T14" fmla="*/ 17 w 34"/>
                <a:gd name="T15" fmla="*/ 5 h 39"/>
                <a:gd name="T16" fmla="*/ 29 w 34"/>
                <a:gd name="T17" fmla="*/ 20 h 39"/>
                <a:gd name="T18" fmla="*/ 17 w 34"/>
                <a:gd name="T19" fmla="*/ 35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39">
                  <a:moveTo>
                    <a:pt x="17" y="0"/>
                  </a:moveTo>
                  <a:cubicBezTo>
                    <a:pt x="6" y="0"/>
                    <a:pt x="0" y="7"/>
                    <a:pt x="0" y="20"/>
                  </a:cubicBezTo>
                  <a:cubicBezTo>
                    <a:pt x="0" y="33"/>
                    <a:pt x="6" y="39"/>
                    <a:pt x="17" y="39"/>
                  </a:cubicBezTo>
                  <a:cubicBezTo>
                    <a:pt x="28" y="39"/>
                    <a:pt x="34" y="33"/>
                    <a:pt x="34" y="20"/>
                  </a:cubicBezTo>
                  <a:cubicBezTo>
                    <a:pt x="34" y="7"/>
                    <a:pt x="28" y="0"/>
                    <a:pt x="17" y="0"/>
                  </a:cubicBezTo>
                  <a:moveTo>
                    <a:pt x="17" y="35"/>
                  </a:moveTo>
                  <a:cubicBezTo>
                    <a:pt x="9" y="35"/>
                    <a:pt x="5" y="30"/>
                    <a:pt x="5" y="20"/>
                  </a:cubicBezTo>
                  <a:cubicBezTo>
                    <a:pt x="5" y="10"/>
                    <a:pt x="9" y="5"/>
                    <a:pt x="17" y="5"/>
                  </a:cubicBezTo>
                  <a:cubicBezTo>
                    <a:pt x="24" y="5"/>
                    <a:pt x="29" y="10"/>
                    <a:pt x="29" y="20"/>
                  </a:cubicBezTo>
                  <a:cubicBezTo>
                    <a:pt x="29" y="30"/>
                    <a:pt x="24" y="35"/>
                    <a:pt x="17" y="35"/>
                  </a:cubicBez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pic>
        <p:nvPicPr>
          <p:cNvPr id="59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688" y="5781945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393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Popioły z biomasy jako źródło</a:t>
            </a:r>
            <a:r>
              <a:rPr lang="en-US" dirty="0"/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składników pokarmowych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0396" y="0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801126" y="1419225"/>
            <a:ext cx="23038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accent1">
                    <a:lumMod val="75000"/>
                  </a:schemeClr>
                </a:solidFill>
              </a:rPr>
              <a:t>Popiół jako nawóz</a:t>
            </a:r>
            <a:endParaRPr lang="en-GB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5977" y="2230667"/>
            <a:ext cx="4215030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spc="-10" dirty="0">
                <a:solidFill>
                  <a:srgbClr val="393536"/>
                </a:solidFill>
                <a:cs typeface="Calibri"/>
              </a:rPr>
              <a:t>Popiół z biomasy stanowi najstarszy nawóz mineralny, stosowany już w czasach prehistorycznych przez pierwszych rolników;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sz="1400" spc="-10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spc="-10" dirty="0">
                <a:solidFill>
                  <a:srgbClr val="393536"/>
                </a:solidFill>
                <a:cs typeface="Calibri"/>
              </a:rPr>
              <a:t>Popiół z biomasy zawiera te składniki pokarmowe, które roślina pobrała w trakcie swojego rozwoju z gleby;</a:t>
            </a:r>
            <a:endParaRPr lang="en-GB" sz="1400" spc="-10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</a:pPr>
            <a:endParaRPr lang="en-GB" sz="1400" spc="-10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spc="-35" dirty="0">
                <a:solidFill>
                  <a:srgbClr val="393536"/>
                </a:solidFill>
                <a:cs typeface="Calibri"/>
              </a:rPr>
              <a:t>Na tej zasadzie Agro Trade pożycza składniki od natury, zamiast ją wykorzystywać</a:t>
            </a:r>
            <a:r>
              <a:rPr lang="en-GB" sz="1400" spc="-5" dirty="0">
                <a:solidFill>
                  <a:srgbClr val="393536"/>
                </a:solidFill>
                <a:cs typeface="Calibri"/>
              </a:rPr>
              <a:t>! </a:t>
            </a:r>
            <a:endParaRPr lang="pl-PL" sz="1400" spc="-5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sz="1400" spc="-5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1400" b="1" spc="-5" dirty="0">
                <a:solidFill>
                  <a:srgbClr val="393536"/>
                </a:solidFill>
                <a:cs typeface="Calibri"/>
              </a:rPr>
              <a:t>Nawozy PROFIT stanowią tańszą alternatywę w obliczu rosnących cen nawozów mineralnych!</a:t>
            </a:r>
            <a:endParaRPr lang="en-GB" sz="1400" b="1" dirty="0">
              <a:cs typeface="Calibri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800164" y="2010670"/>
            <a:ext cx="3172682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4</a:t>
            </a:fld>
            <a:endParaRPr lang="en-US" dirty="0"/>
          </a:p>
        </p:txBody>
      </p:sp>
      <p:grpSp>
        <p:nvGrpSpPr>
          <p:cNvPr id="27" name="Grupa 26"/>
          <p:cNvGrpSpPr/>
          <p:nvPr/>
        </p:nvGrpSpPr>
        <p:grpSpPr>
          <a:xfrm>
            <a:off x="3842851" y="751459"/>
            <a:ext cx="8535629" cy="7067245"/>
            <a:chOff x="3842851" y="751459"/>
            <a:chExt cx="8535629" cy="7067245"/>
          </a:xfrm>
        </p:grpSpPr>
        <p:sp>
          <p:nvSpPr>
            <p:cNvPr id="28" name="object 49"/>
            <p:cNvSpPr/>
            <p:nvPr/>
          </p:nvSpPr>
          <p:spPr>
            <a:xfrm>
              <a:off x="6294005" y="1713341"/>
              <a:ext cx="3666439" cy="4705371"/>
            </a:xfrm>
            <a:prstGeom prst="rect">
              <a:avLst/>
            </a:prstGeom>
            <a:blipFill>
              <a:blip r:embed="rId3" cstate="print">
                <a:duotone>
                  <a:prstClr val="black"/>
                  <a:schemeClr val="accent1">
                    <a:tint val="45000"/>
                    <a:satMod val="400000"/>
                  </a:schemeClr>
                </a:duotone>
              </a:blip>
              <a:stretch>
                <a:fillRect/>
              </a:stretch>
            </a:blipFill>
          </p:spPr>
          <p:txBody>
            <a:bodyPr wrap="square" lIns="0" tIns="0" rIns="0" bIns="0" rtlCol="0"/>
            <a:lstStyle/>
            <a:p>
              <a:endParaRPr dirty="0"/>
            </a:p>
          </p:txBody>
        </p:sp>
        <p:sp>
          <p:nvSpPr>
            <p:cNvPr id="29" name="object 50"/>
            <p:cNvSpPr/>
            <p:nvPr/>
          </p:nvSpPr>
          <p:spPr>
            <a:xfrm>
              <a:off x="6294015" y="6131806"/>
              <a:ext cx="654050" cy="301625"/>
            </a:xfrm>
            <a:custGeom>
              <a:avLst/>
              <a:gdLst/>
              <a:ahLst/>
              <a:cxnLst/>
              <a:rect l="l" t="t" r="r" b="b"/>
              <a:pathLst>
                <a:path w="654050" h="301625">
                  <a:moveTo>
                    <a:pt x="471804" y="0"/>
                  </a:moveTo>
                  <a:lnTo>
                    <a:pt x="155968" y="4190"/>
                  </a:lnTo>
                  <a:lnTo>
                    <a:pt x="94086" y="21640"/>
                  </a:lnTo>
                  <a:lnTo>
                    <a:pt x="43052" y="58673"/>
                  </a:lnTo>
                  <a:lnTo>
                    <a:pt x="11087" y="106575"/>
                  </a:lnTo>
                  <a:lnTo>
                    <a:pt x="0" y="161391"/>
                  </a:lnTo>
                  <a:lnTo>
                    <a:pt x="1854" y="301231"/>
                  </a:lnTo>
                  <a:lnTo>
                    <a:pt x="120434" y="299656"/>
                  </a:lnTo>
                  <a:lnTo>
                    <a:pt x="119189" y="204012"/>
                  </a:lnTo>
                  <a:lnTo>
                    <a:pt x="494371" y="203682"/>
                  </a:lnTo>
                  <a:lnTo>
                    <a:pt x="494309" y="199034"/>
                  </a:lnTo>
                  <a:lnTo>
                    <a:pt x="533768" y="198513"/>
                  </a:lnTo>
                  <a:lnTo>
                    <a:pt x="652398" y="198513"/>
                  </a:lnTo>
                  <a:lnTo>
                    <a:pt x="651967" y="165963"/>
                  </a:lnTo>
                  <a:lnTo>
                    <a:pt x="644459" y="120356"/>
                  </a:lnTo>
                  <a:lnTo>
                    <a:pt x="624484" y="77787"/>
                  </a:lnTo>
                  <a:lnTo>
                    <a:pt x="591423" y="42435"/>
                  </a:lnTo>
                  <a:lnTo>
                    <a:pt x="548055" y="17322"/>
                  </a:lnTo>
                  <a:lnTo>
                    <a:pt x="510963" y="4860"/>
                  </a:lnTo>
                  <a:lnTo>
                    <a:pt x="491411" y="1188"/>
                  </a:lnTo>
                  <a:lnTo>
                    <a:pt x="471804" y="0"/>
                  </a:lnTo>
                  <a:close/>
                </a:path>
                <a:path w="654050" h="301625">
                  <a:moveTo>
                    <a:pt x="494371" y="203682"/>
                  </a:moveTo>
                  <a:lnTo>
                    <a:pt x="159397" y="203682"/>
                  </a:lnTo>
                  <a:lnTo>
                    <a:pt x="160642" y="299338"/>
                  </a:lnTo>
                  <a:lnTo>
                    <a:pt x="495579" y="294690"/>
                  </a:lnTo>
                  <a:lnTo>
                    <a:pt x="494371" y="203682"/>
                  </a:lnTo>
                  <a:close/>
                </a:path>
                <a:path w="654050" h="301625">
                  <a:moveTo>
                    <a:pt x="652398" y="198513"/>
                  </a:moveTo>
                  <a:lnTo>
                    <a:pt x="533768" y="198513"/>
                  </a:lnTo>
                  <a:lnTo>
                    <a:pt x="535025" y="294170"/>
                  </a:lnTo>
                  <a:lnTo>
                    <a:pt x="653643" y="292595"/>
                  </a:lnTo>
                  <a:lnTo>
                    <a:pt x="652398" y="198513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0" name="object 51"/>
            <p:cNvSpPr/>
            <p:nvPr/>
          </p:nvSpPr>
          <p:spPr>
            <a:xfrm>
              <a:off x="7044969" y="6020592"/>
              <a:ext cx="524510" cy="417195"/>
            </a:xfrm>
            <a:custGeom>
              <a:avLst/>
              <a:gdLst/>
              <a:ahLst/>
              <a:cxnLst/>
              <a:rect l="l" t="t" r="r" b="b"/>
              <a:pathLst>
                <a:path w="524509" h="417195">
                  <a:moveTo>
                    <a:pt x="524027" y="0"/>
                  </a:moveTo>
                  <a:lnTo>
                    <a:pt x="0" y="0"/>
                  </a:lnTo>
                  <a:lnTo>
                    <a:pt x="0" y="240423"/>
                  </a:lnTo>
                  <a:lnTo>
                    <a:pt x="6306" y="287418"/>
                  </a:lnTo>
                  <a:lnTo>
                    <a:pt x="24106" y="329644"/>
                  </a:lnTo>
                  <a:lnTo>
                    <a:pt x="51715" y="365417"/>
                  </a:lnTo>
                  <a:lnTo>
                    <a:pt x="87455" y="393053"/>
                  </a:lnTo>
                  <a:lnTo>
                    <a:pt x="129641" y="410869"/>
                  </a:lnTo>
                  <a:lnTo>
                    <a:pt x="176593" y="417182"/>
                  </a:lnTo>
                  <a:lnTo>
                    <a:pt x="347433" y="417182"/>
                  </a:lnTo>
                  <a:lnTo>
                    <a:pt x="394381" y="410869"/>
                  </a:lnTo>
                  <a:lnTo>
                    <a:pt x="436566" y="393053"/>
                  </a:lnTo>
                  <a:lnTo>
                    <a:pt x="472306" y="365417"/>
                  </a:lnTo>
                  <a:lnTo>
                    <a:pt x="499918" y="329644"/>
                  </a:lnTo>
                  <a:lnTo>
                    <a:pt x="517719" y="287418"/>
                  </a:lnTo>
                  <a:lnTo>
                    <a:pt x="524027" y="240423"/>
                  </a:lnTo>
                  <a:lnTo>
                    <a:pt x="52402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1" name="object 52"/>
            <p:cNvSpPr/>
            <p:nvPr/>
          </p:nvSpPr>
          <p:spPr>
            <a:xfrm>
              <a:off x="7046033" y="5825519"/>
              <a:ext cx="519430" cy="167640"/>
            </a:xfrm>
            <a:custGeom>
              <a:avLst/>
              <a:gdLst/>
              <a:ahLst/>
              <a:cxnLst/>
              <a:rect l="l" t="t" r="r" b="b"/>
              <a:pathLst>
                <a:path w="519429" h="167639">
                  <a:moveTo>
                    <a:pt x="191515" y="0"/>
                  </a:moveTo>
                  <a:lnTo>
                    <a:pt x="158301" y="5723"/>
                  </a:lnTo>
                  <a:lnTo>
                    <a:pt x="129838" y="21616"/>
                  </a:lnTo>
                  <a:lnTo>
                    <a:pt x="108109" y="45761"/>
                  </a:lnTo>
                  <a:lnTo>
                    <a:pt x="95097" y="76238"/>
                  </a:lnTo>
                  <a:lnTo>
                    <a:pt x="59671" y="84275"/>
                  </a:lnTo>
                  <a:lnTo>
                    <a:pt x="30403" y="103808"/>
                  </a:lnTo>
                  <a:lnTo>
                    <a:pt x="9708" y="132282"/>
                  </a:lnTo>
                  <a:lnTo>
                    <a:pt x="0" y="167144"/>
                  </a:lnTo>
                  <a:lnTo>
                    <a:pt x="45542" y="167144"/>
                  </a:lnTo>
                  <a:lnTo>
                    <a:pt x="51923" y="149174"/>
                  </a:lnTo>
                  <a:lnTo>
                    <a:pt x="63750" y="134739"/>
                  </a:lnTo>
                  <a:lnTo>
                    <a:pt x="79821" y="125130"/>
                  </a:lnTo>
                  <a:lnTo>
                    <a:pt x="98932" y="121640"/>
                  </a:lnTo>
                  <a:lnTo>
                    <a:pt x="122639" y="121640"/>
                  </a:lnTo>
                  <a:lnTo>
                    <a:pt x="129171" y="117703"/>
                  </a:lnTo>
                  <a:lnTo>
                    <a:pt x="134492" y="113411"/>
                  </a:lnTo>
                  <a:lnTo>
                    <a:pt x="137515" y="106362"/>
                  </a:lnTo>
                  <a:lnTo>
                    <a:pt x="137606" y="99053"/>
                  </a:lnTo>
                  <a:lnTo>
                    <a:pt x="141766" y="78480"/>
                  </a:lnTo>
                  <a:lnTo>
                    <a:pt x="153352" y="61302"/>
                  </a:lnTo>
                  <a:lnTo>
                    <a:pt x="170519" y="49716"/>
                  </a:lnTo>
                  <a:lnTo>
                    <a:pt x="191515" y="45466"/>
                  </a:lnTo>
                  <a:lnTo>
                    <a:pt x="273639" y="45466"/>
                  </a:lnTo>
                  <a:lnTo>
                    <a:pt x="268207" y="36449"/>
                  </a:lnTo>
                  <a:lnTo>
                    <a:pt x="246859" y="17044"/>
                  </a:lnTo>
                  <a:lnTo>
                    <a:pt x="220772" y="4472"/>
                  </a:lnTo>
                  <a:lnTo>
                    <a:pt x="191515" y="0"/>
                  </a:lnTo>
                  <a:close/>
                </a:path>
                <a:path w="519429" h="167639">
                  <a:moveTo>
                    <a:pt x="506988" y="138684"/>
                  </a:moveTo>
                  <a:lnTo>
                    <a:pt x="425259" y="138684"/>
                  </a:lnTo>
                  <a:lnTo>
                    <a:pt x="439789" y="140761"/>
                  </a:lnTo>
                  <a:lnTo>
                    <a:pt x="452705" y="146594"/>
                  </a:lnTo>
                  <a:lnTo>
                    <a:pt x="463462" y="155587"/>
                  </a:lnTo>
                  <a:lnTo>
                    <a:pt x="471512" y="167144"/>
                  </a:lnTo>
                  <a:lnTo>
                    <a:pt x="519417" y="167144"/>
                  </a:lnTo>
                  <a:lnTo>
                    <a:pt x="506988" y="138684"/>
                  </a:lnTo>
                  <a:close/>
                </a:path>
                <a:path w="519429" h="167639">
                  <a:moveTo>
                    <a:pt x="339150" y="105727"/>
                  </a:moveTo>
                  <a:lnTo>
                    <a:pt x="269913" y="105727"/>
                  </a:lnTo>
                  <a:lnTo>
                    <a:pt x="282409" y="108334"/>
                  </a:lnTo>
                  <a:lnTo>
                    <a:pt x="292646" y="115498"/>
                  </a:lnTo>
                  <a:lnTo>
                    <a:pt x="299234" y="126231"/>
                  </a:lnTo>
                  <a:lnTo>
                    <a:pt x="300786" y="139547"/>
                  </a:lnTo>
                  <a:lnTo>
                    <a:pt x="302724" y="150953"/>
                  </a:lnTo>
                  <a:lnTo>
                    <a:pt x="309565" y="159519"/>
                  </a:lnTo>
                  <a:lnTo>
                    <a:pt x="319592" y="163945"/>
                  </a:lnTo>
                  <a:lnTo>
                    <a:pt x="331088" y="162928"/>
                  </a:lnTo>
                  <a:lnTo>
                    <a:pt x="339021" y="160605"/>
                  </a:lnTo>
                  <a:lnTo>
                    <a:pt x="346592" y="159678"/>
                  </a:lnTo>
                  <a:lnTo>
                    <a:pt x="382315" y="159678"/>
                  </a:lnTo>
                  <a:lnTo>
                    <a:pt x="386765" y="155994"/>
                  </a:lnTo>
                  <a:lnTo>
                    <a:pt x="394993" y="148579"/>
                  </a:lnTo>
                  <a:lnTo>
                    <a:pt x="404302" y="143152"/>
                  </a:lnTo>
                  <a:lnTo>
                    <a:pt x="414467" y="139818"/>
                  </a:lnTo>
                  <a:lnTo>
                    <a:pt x="425259" y="138684"/>
                  </a:lnTo>
                  <a:lnTo>
                    <a:pt x="506988" y="138684"/>
                  </a:lnTo>
                  <a:lnTo>
                    <a:pt x="506575" y="137738"/>
                  </a:lnTo>
                  <a:lnTo>
                    <a:pt x="486608" y="115658"/>
                  </a:lnTo>
                  <a:lnTo>
                    <a:pt x="363385" y="115658"/>
                  </a:lnTo>
                  <a:lnTo>
                    <a:pt x="356488" y="114452"/>
                  </a:lnTo>
                  <a:lnTo>
                    <a:pt x="355541" y="114388"/>
                  </a:lnTo>
                  <a:lnTo>
                    <a:pt x="343204" y="114388"/>
                  </a:lnTo>
                  <a:lnTo>
                    <a:pt x="339150" y="105727"/>
                  </a:lnTo>
                  <a:close/>
                </a:path>
                <a:path w="519429" h="167639">
                  <a:moveTo>
                    <a:pt x="382315" y="159678"/>
                  </a:moveTo>
                  <a:lnTo>
                    <a:pt x="346592" y="159678"/>
                  </a:lnTo>
                  <a:lnTo>
                    <a:pt x="354406" y="160240"/>
                  </a:lnTo>
                  <a:lnTo>
                    <a:pt x="363067" y="162382"/>
                  </a:lnTo>
                  <a:lnTo>
                    <a:pt x="369495" y="163434"/>
                  </a:lnTo>
                  <a:lnTo>
                    <a:pt x="375850" y="162664"/>
                  </a:lnTo>
                  <a:lnTo>
                    <a:pt x="381737" y="160156"/>
                  </a:lnTo>
                  <a:lnTo>
                    <a:pt x="382315" y="159678"/>
                  </a:lnTo>
                  <a:close/>
                </a:path>
                <a:path w="519429" h="167639">
                  <a:moveTo>
                    <a:pt x="122639" y="121640"/>
                  </a:moveTo>
                  <a:lnTo>
                    <a:pt x="98932" y="121640"/>
                  </a:lnTo>
                  <a:lnTo>
                    <a:pt x="107819" y="122379"/>
                  </a:lnTo>
                  <a:lnTo>
                    <a:pt x="114800" y="123282"/>
                  </a:lnTo>
                  <a:lnTo>
                    <a:pt x="121413" y="122379"/>
                  </a:lnTo>
                  <a:lnTo>
                    <a:pt x="122639" y="121640"/>
                  </a:lnTo>
                  <a:close/>
                </a:path>
                <a:path w="519429" h="167639">
                  <a:moveTo>
                    <a:pt x="425259" y="93230"/>
                  </a:moveTo>
                  <a:lnTo>
                    <a:pt x="408517" y="94713"/>
                  </a:lnTo>
                  <a:lnTo>
                    <a:pt x="392383" y="99053"/>
                  </a:lnTo>
                  <a:lnTo>
                    <a:pt x="377219" y="106089"/>
                  </a:lnTo>
                  <a:lnTo>
                    <a:pt x="363385" y="115658"/>
                  </a:lnTo>
                  <a:lnTo>
                    <a:pt x="486608" y="115658"/>
                  </a:lnTo>
                  <a:lnTo>
                    <a:pt x="485392" y="114314"/>
                  </a:lnTo>
                  <a:lnTo>
                    <a:pt x="457682" y="98827"/>
                  </a:lnTo>
                  <a:lnTo>
                    <a:pt x="425259" y="93230"/>
                  </a:lnTo>
                  <a:close/>
                </a:path>
                <a:path w="519429" h="167639">
                  <a:moveTo>
                    <a:pt x="349859" y="114007"/>
                  </a:moveTo>
                  <a:lnTo>
                    <a:pt x="343204" y="114388"/>
                  </a:lnTo>
                  <a:lnTo>
                    <a:pt x="355541" y="114388"/>
                  </a:lnTo>
                  <a:lnTo>
                    <a:pt x="349859" y="114007"/>
                  </a:lnTo>
                  <a:close/>
                </a:path>
                <a:path w="519429" h="167639">
                  <a:moveTo>
                    <a:pt x="273639" y="45466"/>
                  </a:moveTo>
                  <a:lnTo>
                    <a:pt x="191515" y="45466"/>
                  </a:lnTo>
                  <a:lnTo>
                    <a:pt x="209639" y="48653"/>
                  </a:lnTo>
                  <a:lnTo>
                    <a:pt x="225329" y="57519"/>
                  </a:lnTo>
                  <a:lnTo>
                    <a:pt x="237286" y="71017"/>
                  </a:lnTo>
                  <a:lnTo>
                    <a:pt x="244208" y="88099"/>
                  </a:lnTo>
                  <a:lnTo>
                    <a:pt x="247305" y="95602"/>
                  </a:lnTo>
                  <a:lnTo>
                    <a:pt x="252653" y="101369"/>
                  </a:lnTo>
                  <a:lnTo>
                    <a:pt x="259649" y="104982"/>
                  </a:lnTo>
                  <a:lnTo>
                    <a:pt x="267690" y="106019"/>
                  </a:lnTo>
                  <a:lnTo>
                    <a:pt x="268757" y="105956"/>
                  </a:lnTo>
                  <a:lnTo>
                    <a:pt x="269798" y="105829"/>
                  </a:lnTo>
                  <a:lnTo>
                    <a:pt x="339150" y="105727"/>
                  </a:lnTo>
                  <a:lnTo>
                    <a:pt x="334297" y="95357"/>
                  </a:lnTo>
                  <a:lnTo>
                    <a:pt x="320751" y="79597"/>
                  </a:lnTo>
                  <a:lnTo>
                    <a:pt x="303442" y="67990"/>
                  </a:lnTo>
                  <a:lnTo>
                    <a:pt x="283248" y="61417"/>
                  </a:lnTo>
                  <a:lnTo>
                    <a:pt x="273639" y="45466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2" name="object 53"/>
            <p:cNvSpPr/>
            <p:nvPr/>
          </p:nvSpPr>
          <p:spPr>
            <a:xfrm>
              <a:off x="7232596" y="5901447"/>
              <a:ext cx="26034" cy="26034"/>
            </a:xfrm>
            <a:custGeom>
              <a:avLst/>
              <a:gdLst/>
              <a:ahLst/>
              <a:cxnLst/>
              <a:rect l="l" t="t" r="r" b="b"/>
              <a:pathLst>
                <a:path w="26034" h="26035">
                  <a:moveTo>
                    <a:pt x="20091" y="0"/>
                  </a:moveTo>
                  <a:lnTo>
                    <a:pt x="5803" y="0"/>
                  </a:lnTo>
                  <a:lnTo>
                    <a:pt x="0" y="5816"/>
                  </a:lnTo>
                  <a:lnTo>
                    <a:pt x="0" y="20116"/>
                  </a:lnTo>
                  <a:lnTo>
                    <a:pt x="5803" y="25920"/>
                  </a:lnTo>
                  <a:lnTo>
                    <a:pt x="20091" y="25920"/>
                  </a:lnTo>
                  <a:lnTo>
                    <a:pt x="25895" y="20116"/>
                  </a:lnTo>
                  <a:lnTo>
                    <a:pt x="25895" y="5816"/>
                  </a:lnTo>
                  <a:lnTo>
                    <a:pt x="20091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3" name="object 54"/>
            <p:cNvSpPr/>
            <p:nvPr/>
          </p:nvSpPr>
          <p:spPr>
            <a:xfrm>
              <a:off x="6447112" y="5864745"/>
              <a:ext cx="347980" cy="228600"/>
            </a:xfrm>
            <a:custGeom>
              <a:avLst/>
              <a:gdLst/>
              <a:ahLst/>
              <a:cxnLst/>
              <a:rect l="l" t="t" r="r" b="b"/>
              <a:pathLst>
                <a:path w="347979" h="228600">
                  <a:moveTo>
                    <a:pt x="7144" y="1346"/>
                  </a:moveTo>
                  <a:lnTo>
                    <a:pt x="0" y="51815"/>
                  </a:lnTo>
                  <a:lnTo>
                    <a:pt x="5860" y="102379"/>
                  </a:lnTo>
                  <a:lnTo>
                    <a:pt x="25177" y="149016"/>
                  </a:lnTo>
                  <a:lnTo>
                    <a:pt x="58401" y="187706"/>
                  </a:lnTo>
                  <a:lnTo>
                    <a:pt x="92696" y="211416"/>
                  </a:lnTo>
                  <a:lnTo>
                    <a:pt x="130913" y="224790"/>
                  </a:lnTo>
                  <a:lnTo>
                    <a:pt x="171097" y="228461"/>
                  </a:lnTo>
                  <a:lnTo>
                    <a:pt x="211293" y="223066"/>
                  </a:lnTo>
                  <a:lnTo>
                    <a:pt x="249547" y="209239"/>
                  </a:lnTo>
                  <a:lnTo>
                    <a:pt x="283903" y="187615"/>
                  </a:lnTo>
                  <a:lnTo>
                    <a:pt x="312406" y="158831"/>
                  </a:lnTo>
                  <a:lnTo>
                    <a:pt x="333103" y="123521"/>
                  </a:lnTo>
                  <a:lnTo>
                    <a:pt x="344037" y="82321"/>
                  </a:lnTo>
                  <a:lnTo>
                    <a:pt x="347568" y="40027"/>
                  </a:lnTo>
                  <a:lnTo>
                    <a:pt x="345027" y="19652"/>
                  </a:lnTo>
                  <a:lnTo>
                    <a:pt x="343606" y="14211"/>
                  </a:lnTo>
                  <a:lnTo>
                    <a:pt x="169463" y="14211"/>
                  </a:lnTo>
                  <a:lnTo>
                    <a:pt x="125520" y="13340"/>
                  </a:lnTo>
                  <a:lnTo>
                    <a:pt x="83551" y="10817"/>
                  </a:lnTo>
                  <a:lnTo>
                    <a:pt x="43958" y="6774"/>
                  </a:lnTo>
                  <a:lnTo>
                    <a:pt x="7144" y="1346"/>
                  </a:lnTo>
                  <a:close/>
                </a:path>
                <a:path w="347979" h="228600">
                  <a:moveTo>
                    <a:pt x="339897" y="0"/>
                  </a:moveTo>
                  <a:lnTo>
                    <a:pt x="301606" y="6003"/>
                  </a:lnTo>
                  <a:lnTo>
                    <a:pt x="260095" y="10467"/>
                  </a:lnTo>
                  <a:lnTo>
                    <a:pt x="215876" y="13251"/>
                  </a:lnTo>
                  <a:lnTo>
                    <a:pt x="169463" y="14211"/>
                  </a:lnTo>
                  <a:lnTo>
                    <a:pt x="343606" y="14211"/>
                  </a:lnTo>
                  <a:lnTo>
                    <a:pt x="339897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4" name="object 55"/>
            <p:cNvSpPr/>
            <p:nvPr/>
          </p:nvSpPr>
          <p:spPr>
            <a:xfrm>
              <a:off x="6315690" y="5606398"/>
              <a:ext cx="610870" cy="238760"/>
            </a:xfrm>
            <a:custGeom>
              <a:avLst/>
              <a:gdLst/>
              <a:ahLst/>
              <a:cxnLst/>
              <a:rect l="l" t="t" r="r" b="b"/>
              <a:pathLst>
                <a:path w="610870" h="238760">
                  <a:moveTo>
                    <a:pt x="189750" y="6946"/>
                  </a:moveTo>
                  <a:lnTo>
                    <a:pt x="142306" y="19885"/>
                  </a:lnTo>
                  <a:lnTo>
                    <a:pt x="118460" y="57173"/>
                  </a:lnTo>
                  <a:lnTo>
                    <a:pt x="105138" y="98726"/>
                  </a:lnTo>
                  <a:lnTo>
                    <a:pt x="100139" y="119380"/>
                  </a:lnTo>
                  <a:lnTo>
                    <a:pt x="58544" y="129726"/>
                  </a:lnTo>
                  <a:lnTo>
                    <a:pt x="27004" y="141819"/>
                  </a:lnTo>
                  <a:lnTo>
                    <a:pt x="6997" y="155329"/>
                  </a:lnTo>
                  <a:lnTo>
                    <a:pt x="0" y="169926"/>
                  </a:lnTo>
                  <a:lnTo>
                    <a:pt x="8064" y="185575"/>
                  </a:lnTo>
                  <a:lnTo>
                    <a:pt x="67077" y="212617"/>
                  </a:lnTo>
                  <a:lnTo>
                    <a:pt x="114360" y="223189"/>
                  </a:lnTo>
                  <a:lnTo>
                    <a:pt x="171051" y="231249"/>
                  </a:lnTo>
                  <a:lnTo>
                    <a:pt x="235315" y="236385"/>
                  </a:lnTo>
                  <a:lnTo>
                    <a:pt x="305320" y="238188"/>
                  </a:lnTo>
                  <a:lnTo>
                    <a:pt x="375325" y="236385"/>
                  </a:lnTo>
                  <a:lnTo>
                    <a:pt x="439587" y="231249"/>
                  </a:lnTo>
                  <a:lnTo>
                    <a:pt x="496275" y="223189"/>
                  </a:lnTo>
                  <a:lnTo>
                    <a:pt x="543556" y="212617"/>
                  </a:lnTo>
                  <a:lnTo>
                    <a:pt x="579597" y="199943"/>
                  </a:lnTo>
                  <a:lnTo>
                    <a:pt x="610628" y="169926"/>
                  </a:lnTo>
                  <a:lnTo>
                    <a:pt x="603744" y="155446"/>
                  </a:lnTo>
                  <a:lnTo>
                    <a:pt x="584052" y="142035"/>
                  </a:lnTo>
                  <a:lnTo>
                    <a:pt x="552994" y="130012"/>
                  </a:lnTo>
                  <a:lnTo>
                    <a:pt x="512013" y="119697"/>
                  </a:lnTo>
                  <a:lnTo>
                    <a:pt x="506881" y="98484"/>
                  </a:lnTo>
                  <a:lnTo>
                    <a:pt x="500797" y="77492"/>
                  </a:lnTo>
                  <a:lnTo>
                    <a:pt x="493600" y="57104"/>
                  </a:lnTo>
                  <a:lnTo>
                    <a:pt x="485203" y="38023"/>
                  </a:lnTo>
                  <a:lnTo>
                    <a:pt x="478585" y="23057"/>
                  </a:lnTo>
                  <a:lnTo>
                    <a:pt x="296031" y="23057"/>
                  </a:lnTo>
                  <a:lnTo>
                    <a:pt x="259083" y="19216"/>
                  </a:lnTo>
                  <a:lnTo>
                    <a:pt x="189750" y="6946"/>
                  </a:lnTo>
                  <a:close/>
                </a:path>
                <a:path w="610870" h="238760">
                  <a:moveTo>
                    <a:pt x="441794" y="0"/>
                  </a:moveTo>
                  <a:lnTo>
                    <a:pt x="420270" y="3029"/>
                  </a:lnTo>
                  <a:lnTo>
                    <a:pt x="366730" y="16384"/>
                  </a:lnTo>
                  <a:lnTo>
                    <a:pt x="332968" y="22085"/>
                  </a:lnTo>
                  <a:lnTo>
                    <a:pt x="296031" y="23057"/>
                  </a:lnTo>
                  <a:lnTo>
                    <a:pt x="478585" y="23057"/>
                  </a:lnTo>
                  <a:lnTo>
                    <a:pt x="475274" y="15569"/>
                  </a:lnTo>
                  <a:lnTo>
                    <a:pt x="467442" y="4124"/>
                  </a:lnTo>
                  <a:lnTo>
                    <a:pt x="457639" y="122"/>
                  </a:lnTo>
                  <a:lnTo>
                    <a:pt x="441794" y="0"/>
                  </a:lnTo>
                  <a:close/>
                </a:path>
              </a:pathLst>
            </a:custGeom>
            <a:solidFill>
              <a:srgbClr val="333333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5" name="object 57"/>
            <p:cNvSpPr/>
            <p:nvPr/>
          </p:nvSpPr>
          <p:spPr>
            <a:xfrm>
              <a:off x="9351938" y="5309506"/>
              <a:ext cx="164465" cy="245110"/>
            </a:xfrm>
            <a:custGeom>
              <a:avLst/>
              <a:gdLst/>
              <a:ahLst/>
              <a:cxnLst/>
              <a:rect l="l" t="t" r="r" b="b"/>
              <a:pathLst>
                <a:path w="164465" h="245110">
                  <a:moveTo>
                    <a:pt x="0" y="0"/>
                  </a:moveTo>
                  <a:lnTo>
                    <a:pt x="29362" y="244741"/>
                  </a:lnTo>
                  <a:lnTo>
                    <a:pt x="164172" y="383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AACE49"/>
            </a:solidFill>
          </p:spPr>
          <p:txBody>
            <a:bodyPr wrap="square" lIns="0" tIns="0" rIns="0" bIns="0" rtlCol="0"/>
            <a:lstStyle/>
            <a:p>
              <a:endParaRPr/>
            </a:p>
          </p:txBody>
        </p:sp>
        <p:sp>
          <p:nvSpPr>
            <p:cNvPr id="36" name="object 58"/>
            <p:cNvSpPr txBox="1"/>
            <p:nvPr/>
          </p:nvSpPr>
          <p:spPr>
            <a:xfrm>
              <a:off x="7690338" y="5688255"/>
              <a:ext cx="1019908" cy="75148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41910" algn="ctr">
                <a:lnSpc>
                  <a:spcPct val="100000"/>
                </a:lnSpc>
                <a:spcBef>
                  <a:spcPts val="100"/>
                </a:spcBef>
              </a:pPr>
              <a:r>
                <a:rPr lang="pl-PL" sz="1200" b="1" spc="35" dirty="0">
                  <a:solidFill>
                    <a:srgbClr val="AACE49"/>
                  </a:solidFill>
                  <a:latin typeface="Calibri"/>
                  <a:cs typeface="Calibri"/>
                </a:rPr>
                <a:t>To co roślina pobiera z gleby musi do niej wrócić</a:t>
              </a:r>
              <a:endParaRPr sz="1200">
                <a:latin typeface="Calibri"/>
                <a:cs typeface="Calibri"/>
              </a:endParaRPr>
            </a:p>
          </p:txBody>
        </p:sp>
        <p:sp>
          <p:nvSpPr>
            <p:cNvPr id="37" name="Freeform: Shape 62">
              <a:extLst>
                <a:ext uri="{FF2B5EF4-FFF2-40B4-BE49-F238E27FC236}">
                  <a16:creationId xmlns:a16="http://schemas.microsoft.com/office/drawing/2014/main" xmlns="" id="{8B7BE4C5-A072-439D-883C-8AC31227EDD4}"/>
                </a:ext>
              </a:extLst>
            </p:cNvPr>
            <p:cNvSpPr/>
            <p:nvPr/>
          </p:nvSpPr>
          <p:spPr>
            <a:xfrm rot="19912355">
              <a:off x="8940796" y="3496771"/>
              <a:ext cx="562369" cy="1903731"/>
            </a:xfrm>
            <a:custGeom>
              <a:avLst/>
              <a:gdLst>
                <a:gd name="connsiteX0" fmla="*/ 223736 w 965525"/>
                <a:gd name="connsiteY0" fmla="*/ 0 h 3268494"/>
                <a:gd name="connsiteX1" fmla="*/ 963038 w 965525"/>
                <a:gd name="connsiteY1" fmla="*/ 1964988 h 3268494"/>
                <a:gd name="connsiteX2" fmla="*/ 0 w 965525"/>
                <a:gd name="connsiteY2" fmla="*/ 3268494 h 32684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965525" h="3268494">
                  <a:moveTo>
                    <a:pt x="223736" y="0"/>
                  </a:moveTo>
                  <a:cubicBezTo>
                    <a:pt x="612031" y="710119"/>
                    <a:pt x="1000327" y="1420239"/>
                    <a:pt x="963038" y="1964988"/>
                  </a:cubicBezTo>
                  <a:cubicBezTo>
                    <a:pt x="925749" y="2509737"/>
                    <a:pt x="137808" y="3077183"/>
                    <a:pt x="0" y="3268494"/>
                  </a:cubicBezTo>
                </a:path>
              </a:pathLst>
            </a:custGeom>
            <a:noFill/>
            <a:ln w="38100">
              <a:solidFill>
                <a:srgbClr val="AACE4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38" name="Prostokąt 37"/>
            <p:cNvSpPr/>
            <p:nvPr/>
          </p:nvSpPr>
          <p:spPr>
            <a:xfrm rot="5400000">
              <a:off x="4220600" y="373710"/>
              <a:ext cx="5643982" cy="6399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5405550"/>
                </a:avLst>
              </a:prstTxWarp>
              <a:spAutoFit/>
            </a:bodyPr>
            <a:lstStyle/>
            <a:p>
              <a:pPr algn="ctr"/>
              <a:r>
                <a:rPr lang="pl-PL" sz="2400" b="1" cap="none" spc="200" dirty="0">
                  <a:ln w="3175">
                    <a:solidFill>
                      <a:srgbClr val="92D050"/>
                    </a:solidFill>
                  </a:ln>
                  <a:solidFill>
                    <a:srgbClr val="92D050">
                      <a:alpha val="50000"/>
                    </a:srgbClr>
                  </a:solidFill>
                  <a:effectLst/>
                </a:rPr>
                <a:t>Obieg zamknięty</a:t>
              </a:r>
            </a:p>
          </p:txBody>
        </p:sp>
        <p:sp>
          <p:nvSpPr>
            <p:cNvPr id="39" name="Prostokąt 38"/>
            <p:cNvSpPr/>
            <p:nvPr/>
          </p:nvSpPr>
          <p:spPr>
            <a:xfrm>
              <a:off x="5305233" y="1419225"/>
              <a:ext cx="5643982" cy="6399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5405550"/>
                </a:avLst>
              </a:prstTxWarp>
              <a:spAutoFit/>
            </a:bodyPr>
            <a:lstStyle/>
            <a:p>
              <a:pPr algn="ctr"/>
              <a:r>
                <a:rPr lang="pl-PL" sz="2400" b="1" cap="none" spc="200" dirty="0">
                  <a:ln w="3175">
                    <a:solidFill>
                      <a:srgbClr val="92D050"/>
                    </a:solidFill>
                  </a:ln>
                  <a:solidFill>
                    <a:srgbClr val="92D050">
                      <a:alpha val="50000"/>
                    </a:srgbClr>
                  </a:solidFill>
                  <a:effectLst/>
                </a:rPr>
                <a:t>Obieg zamknięty</a:t>
              </a:r>
            </a:p>
          </p:txBody>
        </p:sp>
        <p:sp>
          <p:nvSpPr>
            <p:cNvPr id="40" name="Prostokąt 39"/>
            <p:cNvSpPr/>
            <p:nvPr/>
          </p:nvSpPr>
          <p:spPr>
            <a:xfrm rot="16200000">
              <a:off x="6356750" y="373710"/>
              <a:ext cx="5643982" cy="6399479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prstTxWarp prst="textArchUp">
                <a:avLst>
                  <a:gd name="adj" fmla="val 5405550"/>
                </a:avLst>
              </a:prstTxWarp>
              <a:spAutoFit/>
            </a:bodyPr>
            <a:lstStyle/>
            <a:p>
              <a:pPr algn="ctr"/>
              <a:r>
                <a:rPr lang="pl-PL" sz="2400" b="1" cap="none" spc="200" dirty="0">
                  <a:ln w="3175">
                    <a:solidFill>
                      <a:srgbClr val="92D050"/>
                    </a:solidFill>
                  </a:ln>
                  <a:solidFill>
                    <a:srgbClr val="92D050">
                      <a:alpha val="50000"/>
                    </a:srgbClr>
                  </a:solidFill>
                  <a:effectLst/>
                </a:rPr>
                <a:t>Obieg zamknięty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38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l-PL" dirty="0"/>
              <a:t>Skład chemiczny popiołu z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biomasy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0396" y="0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5</a:t>
            </a:fld>
            <a:endParaRPr lang="en-US"/>
          </a:p>
        </p:txBody>
      </p:sp>
      <p:graphicFrame>
        <p:nvGraphicFramePr>
          <p:cNvPr id="12" name="Tabela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6022536"/>
              </p:ext>
            </p:extLst>
          </p:nvPr>
        </p:nvGraphicFramePr>
        <p:xfrm>
          <a:off x="1506472" y="1101971"/>
          <a:ext cx="9020852" cy="532072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1701788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60493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0178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674116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233822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1166100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spc="-10" dirty="0"/>
                        <a:t>Składnik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spc="-15" dirty="0"/>
                        <a:t>Popiół drzewny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dirty="0"/>
                        <a:t>Popiół ze słomy</a:t>
                      </a:r>
                      <a:endParaRPr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PROFIT</a:t>
                      </a:r>
                      <a:endParaRPr lang="pl-P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71755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dirty="0"/>
                        <a:t>Dopuszczalna</a:t>
                      </a:r>
                      <a:r>
                        <a:rPr lang="pl-PL" sz="1600" baseline="0" dirty="0"/>
                        <a:t> zawartość wynikająca przepisów</a:t>
                      </a:r>
                      <a:endParaRPr lang="pl-PL" sz="16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>
                    <a:solidFill>
                      <a:schemeClr val="tx1">
                        <a:lumMod val="85000"/>
                        <a:lumOff val="1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-5" dirty="0">
                          <a:solidFill>
                            <a:schemeClr val="bg1"/>
                          </a:solidFill>
                        </a:rPr>
                        <a:t>P</a:t>
                      </a:r>
                      <a:r>
                        <a:rPr lang="pl-PL" sz="1600" b="1" spc="-5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pl-PL" sz="1600" b="1" spc="-5" baseline="0" dirty="0">
                          <a:solidFill>
                            <a:schemeClr val="bg1"/>
                          </a:solidFill>
                        </a:rPr>
                        <a:t>O</a:t>
                      </a:r>
                      <a:r>
                        <a:rPr lang="pl-PL" sz="1600" b="1" spc="-5" baseline="-25000" dirty="0">
                          <a:solidFill>
                            <a:schemeClr val="bg1"/>
                          </a:solidFill>
                        </a:rPr>
                        <a:t>5 </a:t>
                      </a:r>
                      <a:r>
                        <a:rPr lang="pl-PL" sz="1600" b="1" spc="-5" baseline="0" dirty="0">
                          <a:solidFill>
                            <a:schemeClr val="bg1"/>
                          </a:solidFill>
                        </a:rPr>
                        <a:t>[%]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0,7 - 1,2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5" dirty="0">
                          <a:solidFill>
                            <a:schemeClr val="bg1"/>
                          </a:solidFill>
                        </a:rPr>
                        <a:t>1,5 - 2,0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baseline="0" dirty="0">
                          <a:solidFill>
                            <a:schemeClr val="bg1"/>
                          </a:solidFill>
                        </a:rPr>
                        <a:t> ok. 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1,5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n.d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-5" dirty="0">
                          <a:solidFill>
                            <a:schemeClr val="bg1"/>
                          </a:solidFill>
                        </a:rPr>
                        <a:t>K</a:t>
                      </a:r>
                      <a:r>
                        <a:rPr lang="pl-PL" sz="1600" b="1" spc="-5" baseline="-25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pl-PL" sz="1600" b="1" spc="-5" baseline="0" dirty="0">
                          <a:solidFill>
                            <a:schemeClr val="bg1"/>
                          </a:solidFill>
                        </a:rPr>
                        <a:t>O [%]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</a:rPr>
                        <a:t>2,0 - 5,7 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5" dirty="0">
                          <a:solidFill>
                            <a:srgbClr val="FF0000"/>
                          </a:solidFill>
                        </a:rPr>
                        <a:t>21,2</a:t>
                      </a:r>
                      <a:r>
                        <a:rPr lang="pl-PL" sz="1600" b="1" spc="5" baseline="0" dirty="0">
                          <a:solidFill>
                            <a:srgbClr val="FF0000"/>
                          </a:solidFill>
                        </a:rPr>
                        <a:t> - 42,5</a:t>
                      </a:r>
                      <a:r>
                        <a:rPr lang="pl-PL" sz="1600" b="1" spc="5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&gt;5%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n.d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CaO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 [%]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</a:rPr>
                        <a:t>13,2 - 20,8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5" dirty="0">
                          <a:solidFill>
                            <a:srgbClr val="FF0000"/>
                          </a:solidFill>
                        </a:rPr>
                        <a:t>1,0 - 11,2 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&gt;16%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n.d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MgO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 [%]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0,2 - 1,6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0,2 -</a:t>
                      </a:r>
                      <a:r>
                        <a:rPr lang="pl-PL" sz="1600" b="1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0,33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ok.1,5%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n.d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-5" dirty="0">
                          <a:solidFill>
                            <a:schemeClr val="bg1"/>
                          </a:solidFill>
                        </a:rPr>
                        <a:t>SO</a:t>
                      </a:r>
                      <a:r>
                        <a:rPr lang="pl-PL" sz="1600" b="1" spc="-5" baseline="-25000" dirty="0">
                          <a:solidFill>
                            <a:schemeClr val="bg1"/>
                          </a:solidFill>
                        </a:rPr>
                        <a:t>3 </a:t>
                      </a:r>
                      <a:r>
                        <a:rPr lang="pl-PL" sz="1600" b="1" spc="-5" baseline="0" dirty="0">
                          <a:solidFill>
                            <a:schemeClr val="bg1"/>
                          </a:solidFill>
                        </a:rPr>
                        <a:t>[%]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</a:rPr>
                        <a:t>2,8</a:t>
                      </a:r>
                      <a:r>
                        <a:rPr lang="pl-PL" sz="1600" b="1" baseline="0" dirty="0">
                          <a:solidFill>
                            <a:srgbClr val="FF0000"/>
                          </a:solidFill>
                        </a:rPr>
                        <a:t> - </a:t>
                      </a:r>
                      <a:r>
                        <a:rPr lang="pl-PL" sz="1600" b="1" dirty="0">
                          <a:solidFill>
                            <a:srgbClr val="FF0000"/>
                          </a:solidFill>
                        </a:rPr>
                        <a:t>6,0 </a:t>
                      </a:r>
                      <a:endParaRPr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marR="0" indent="0" algn="ctr" defTabSz="914400" eaLnBrk="1" fontAlgn="auto" latinLnBrk="0" hangingPunct="1">
                        <a:lnSpc>
                          <a:spcPct val="100000"/>
                        </a:lnSpc>
                        <a:spcBef>
                          <a:spcPts val="1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l-PL" sz="1600" b="1" dirty="0">
                          <a:solidFill>
                            <a:srgbClr val="FF0000"/>
                          </a:solidFill>
                        </a:rPr>
                        <a:t>9,1 - 14,0</a:t>
                      </a:r>
                      <a:r>
                        <a:rPr lang="pl-PL" sz="1600" b="1" baseline="0" dirty="0">
                          <a:solidFill>
                            <a:srgbClr val="FF0000"/>
                          </a:solidFill>
                        </a:rPr>
                        <a:t> </a:t>
                      </a:r>
                      <a:endParaRPr lang="pl-PL" sz="1600" b="1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&gt; 6%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 err="1">
                          <a:solidFill>
                            <a:schemeClr val="bg1"/>
                          </a:solidFill>
                        </a:rPr>
                        <a:t>n.d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.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b="1">
                          <a:solidFill>
                            <a:schemeClr val="bg1"/>
                          </a:solidFill>
                        </a:rPr>
                        <a:t>Pb</a:t>
                      </a: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 [mg/kg]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20,0 - 45,21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5" dirty="0">
                          <a:solidFill>
                            <a:schemeClr val="bg1"/>
                          </a:solidFill>
                        </a:rPr>
                        <a:t>4,6 - 30,2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24,0 – 37,2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&lt;140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b="1" spc="-5">
                          <a:solidFill>
                            <a:schemeClr val="bg1"/>
                          </a:solidFill>
                        </a:rPr>
                        <a:t>Cd</a:t>
                      </a:r>
                      <a:r>
                        <a:rPr lang="pl-PL" sz="1600" b="1" spc="-5" dirty="0">
                          <a:solidFill>
                            <a:schemeClr val="bg1"/>
                          </a:solidFill>
                        </a:rPr>
                        <a:t> [mg/kg]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5,6 - 9,2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5" dirty="0">
                          <a:solidFill>
                            <a:schemeClr val="bg1"/>
                          </a:solidFill>
                        </a:rPr>
                        <a:t>1,8 - 8,8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5,8 – 8,2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&lt;50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As [mg/kg]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1,9 - 14,6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1,9 – 6,8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2,0 – 12,8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&lt;50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61625"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sz="1600" b="1" spc="-5">
                          <a:solidFill>
                            <a:schemeClr val="bg1"/>
                          </a:solidFill>
                        </a:rPr>
                        <a:t>Hg</a:t>
                      </a:r>
                      <a:r>
                        <a:rPr lang="pl-PL" sz="1600" b="1" spc="-5" dirty="0">
                          <a:solidFill>
                            <a:schemeClr val="bg1"/>
                          </a:solidFill>
                        </a:rPr>
                        <a:t> [mg/kg]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0,120 - 0,232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spc="5" dirty="0">
                          <a:solidFill>
                            <a:schemeClr val="bg1"/>
                          </a:solidFill>
                        </a:rPr>
                        <a:t>0,255 - 0,329</a:t>
                      </a:r>
                      <a:r>
                        <a:rPr lang="pl-PL" sz="1600" b="1" spc="5" baseline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sz="1600" b="1" spc="-20">
                          <a:solidFill>
                            <a:schemeClr val="bg1"/>
                          </a:solidFill>
                        </a:rPr>
                        <a:t> 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 0,151 - 0,242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tc>
                  <a:txBody>
                    <a:bodyPr/>
                    <a:lstStyle/>
                    <a:p>
                      <a:pPr marL="71755" algn="ctr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r>
                        <a:rPr lang="pl-PL" sz="1600" b="1" dirty="0">
                          <a:solidFill>
                            <a:schemeClr val="bg1"/>
                          </a:solidFill>
                        </a:rPr>
                        <a:t>&lt;2</a:t>
                      </a:r>
                      <a:endParaRPr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2700" marB="0" anchor="ctr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26239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pl-PL" dirty="0"/>
              <a:t>Gips syntetyczny dobre</a:t>
            </a:r>
            <a:r>
              <a:rPr lang="en-US" dirty="0"/>
              <a:t>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źródło siarki i wapnia</a:t>
            </a:r>
            <a:endParaRPr lang="en-US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450396" y="0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5143338" y="1892715"/>
            <a:ext cx="5981447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spc="-10" dirty="0">
                <a:solidFill>
                  <a:srgbClr val="393536"/>
                </a:solidFill>
                <a:cs typeface="Calibri"/>
              </a:rPr>
              <a:t>Dostarcza do gleby siarkę (ok 36% SO</a:t>
            </a:r>
            <a:r>
              <a:rPr lang="pl-PL" sz="2000" spc="-10" baseline="-25000" dirty="0">
                <a:solidFill>
                  <a:srgbClr val="393536"/>
                </a:solidFill>
                <a:cs typeface="Calibri"/>
              </a:rPr>
              <a:t>3</a:t>
            </a:r>
            <a:r>
              <a:rPr lang="pl-PL" sz="2000" spc="-10" dirty="0">
                <a:solidFill>
                  <a:srgbClr val="393536"/>
                </a:solidFill>
                <a:cs typeface="Calibri"/>
              </a:rPr>
              <a:t>) oraz wapń (ok. 25% </a:t>
            </a:r>
            <a:r>
              <a:rPr lang="pl-PL" sz="2000" spc="-10" dirty="0" err="1">
                <a:solidFill>
                  <a:srgbClr val="393536"/>
                </a:solidFill>
                <a:cs typeface="Calibri"/>
              </a:rPr>
              <a:t>CaO</a:t>
            </a:r>
            <a:r>
              <a:rPr lang="pl-PL" sz="2000" spc="-10" dirty="0">
                <a:solidFill>
                  <a:srgbClr val="393536"/>
                </a:solidFill>
                <a:cs typeface="Calibri"/>
              </a:rPr>
              <a:t>);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sz="2000" spc="-10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spc="-10" dirty="0">
                <a:solidFill>
                  <a:srgbClr val="393536"/>
                </a:solidFill>
                <a:cs typeface="Calibri"/>
              </a:rPr>
              <a:t>Nie zakwasza gleby w przeciwieństwie do innych nawozów siarkowych;</a:t>
            </a:r>
            <a:endParaRPr lang="en-GB" sz="2000" spc="-10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</a:pPr>
            <a:endParaRPr lang="en-GB" sz="2000" spc="-10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spc="-5" dirty="0">
                <a:solidFill>
                  <a:srgbClr val="393536"/>
                </a:solidFill>
                <a:cs typeface="Calibri"/>
              </a:rPr>
              <a:t>Poprawia strukturę przyczyniając się do tworzenia gruzełków i rozluźnienia gleby;</a:t>
            </a: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pl-PL" sz="2000" spc="-5" dirty="0">
              <a:solidFill>
                <a:srgbClr val="393536"/>
              </a:solidFill>
              <a:cs typeface="Calibri"/>
            </a:endParaRPr>
          </a:p>
          <a:p>
            <a:pPr marL="285750" indent="-28575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pl-PL" sz="2000" spc="-5" dirty="0">
                <a:solidFill>
                  <a:srgbClr val="393536"/>
                </a:solidFill>
                <a:cs typeface="Calibri"/>
              </a:rPr>
              <a:t>Przyczynia się do lepszego wykorzystania azotu i przyrost plonu nawet od kilku do kilkunastu procent w zależności od uprawianej rośliny</a:t>
            </a:r>
            <a:r>
              <a:rPr lang="pl-PL" sz="2400" spc="-5" dirty="0">
                <a:solidFill>
                  <a:srgbClr val="393536"/>
                </a:solidFill>
                <a:cs typeface="Calibri"/>
              </a:rPr>
              <a:t>.</a:t>
            </a:r>
            <a:endParaRPr lang="en-GB" sz="2400" dirty="0">
              <a:cs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3074" name="Picture 2" descr="C:\Users\K5\ownCloud\Photos\SulfoProfit na stronę\IMG_425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195"/>
          <a:stretch/>
        </p:blipFill>
        <p:spPr bwMode="auto">
          <a:xfrm>
            <a:off x="247286" y="1872749"/>
            <a:ext cx="4543955" cy="3575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017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1317170"/>
            <a:ext cx="12192000" cy="468085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5892368" y="1784168"/>
            <a:ext cx="870857" cy="45719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7" name="Straight Connector 36"/>
          <p:cNvCxnSpPr/>
          <p:nvPr/>
        </p:nvCxnSpPr>
        <p:spPr>
          <a:xfrm>
            <a:off x="5988787" y="5551040"/>
            <a:ext cx="5699555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43" name="Group 42"/>
          <p:cNvGrpSpPr/>
          <p:nvPr/>
        </p:nvGrpSpPr>
        <p:grpSpPr>
          <a:xfrm>
            <a:off x="344246" y="1317170"/>
            <a:ext cx="4934764" cy="4653460"/>
            <a:chOff x="4121999" y="1227010"/>
            <a:chExt cx="5748696" cy="5420994"/>
          </a:xfrm>
        </p:grpSpPr>
        <p:grpSp>
          <p:nvGrpSpPr>
            <p:cNvPr id="44" name="object 2"/>
            <p:cNvGrpSpPr/>
            <p:nvPr/>
          </p:nvGrpSpPr>
          <p:grpSpPr>
            <a:xfrm>
              <a:off x="4121999" y="1227010"/>
              <a:ext cx="5748696" cy="5420994"/>
              <a:chOff x="4121999" y="1227010"/>
              <a:chExt cx="5748696" cy="5420994"/>
            </a:xfrm>
          </p:grpSpPr>
          <p:pic>
            <p:nvPicPr>
              <p:cNvPr id="47" name="object 3"/>
              <p:cNvPicPr/>
              <p:nvPr/>
            </p:nvPicPr>
            <p:blipFill rotWithShape="1">
              <a:blip r:embed="rId2" cstate="print"/>
              <a:srcRect r="2333"/>
              <a:stretch/>
            </p:blipFill>
            <p:spPr>
              <a:xfrm>
                <a:off x="4121999" y="1227010"/>
                <a:ext cx="5748696" cy="5420994"/>
              </a:xfrm>
              <a:prstGeom prst="roundRect">
                <a:avLst>
                  <a:gd name="adj" fmla="val 3732"/>
                </a:avLst>
              </a:prstGeom>
              <a:solidFill>
                <a:srgbClr val="FFFFFF">
                  <a:shade val="85000"/>
                </a:srgbClr>
              </a:solidFill>
              <a:ln>
                <a:noFill/>
              </a:ln>
              <a:effectLst/>
            </p:spPr>
          </p:pic>
          <p:sp>
            <p:nvSpPr>
              <p:cNvPr id="48" name="object 4"/>
              <p:cNvSpPr/>
              <p:nvPr/>
            </p:nvSpPr>
            <p:spPr>
              <a:xfrm>
                <a:off x="5701804" y="3089973"/>
                <a:ext cx="3027680" cy="2908300"/>
              </a:xfrm>
              <a:custGeom>
                <a:avLst/>
                <a:gdLst/>
                <a:ahLst/>
                <a:cxnLst/>
                <a:rect l="l" t="t" r="r" b="b"/>
                <a:pathLst>
                  <a:path w="3027679" h="2908300">
                    <a:moveTo>
                      <a:pt x="3027680" y="1993900"/>
                    </a:moveTo>
                    <a:lnTo>
                      <a:pt x="3024708" y="1981200"/>
                    </a:lnTo>
                    <a:lnTo>
                      <a:pt x="3015716" y="1968500"/>
                    </a:lnTo>
                    <a:lnTo>
                      <a:pt x="3005759" y="1968500"/>
                    </a:lnTo>
                    <a:lnTo>
                      <a:pt x="3000667" y="1955800"/>
                    </a:lnTo>
                    <a:lnTo>
                      <a:pt x="2992831" y="1955800"/>
                    </a:lnTo>
                    <a:lnTo>
                      <a:pt x="2986379" y="1930400"/>
                    </a:lnTo>
                    <a:lnTo>
                      <a:pt x="2982963" y="1930400"/>
                    </a:lnTo>
                    <a:lnTo>
                      <a:pt x="2979458" y="1917700"/>
                    </a:lnTo>
                    <a:lnTo>
                      <a:pt x="2977578" y="1905000"/>
                    </a:lnTo>
                    <a:lnTo>
                      <a:pt x="2975876" y="1905000"/>
                    </a:lnTo>
                    <a:lnTo>
                      <a:pt x="2972930" y="1892300"/>
                    </a:lnTo>
                    <a:lnTo>
                      <a:pt x="2968828" y="1879600"/>
                    </a:lnTo>
                    <a:lnTo>
                      <a:pt x="2958515" y="1879600"/>
                    </a:lnTo>
                    <a:lnTo>
                      <a:pt x="2953956" y="1866900"/>
                    </a:lnTo>
                    <a:lnTo>
                      <a:pt x="2940062" y="1841500"/>
                    </a:lnTo>
                    <a:lnTo>
                      <a:pt x="2925673" y="1828800"/>
                    </a:lnTo>
                    <a:lnTo>
                      <a:pt x="2911881" y="1803400"/>
                    </a:lnTo>
                    <a:lnTo>
                      <a:pt x="2893593" y="1765300"/>
                    </a:lnTo>
                    <a:lnTo>
                      <a:pt x="2886418" y="1765300"/>
                    </a:lnTo>
                    <a:lnTo>
                      <a:pt x="2879153" y="1752600"/>
                    </a:lnTo>
                    <a:lnTo>
                      <a:pt x="2872765" y="1739900"/>
                    </a:lnTo>
                    <a:lnTo>
                      <a:pt x="2868269" y="1727200"/>
                    </a:lnTo>
                    <a:lnTo>
                      <a:pt x="2867291" y="1714500"/>
                    </a:lnTo>
                    <a:lnTo>
                      <a:pt x="2867507" y="1701800"/>
                    </a:lnTo>
                    <a:lnTo>
                      <a:pt x="2866656" y="1689100"/>
                    </a:lnTo>
                    <a:lnTo>
                      <a:pt x="2863227" y="1689100"/>
                    </a:lnTo>
                    <a:lnTo>
                      <a:pt x="2852458" y="1663700"/>
                    </a:lnTo>
                    <a:lnTo>
                      <a:pt x="2848787" y="1651000"/>
                    </a:lnTo>
                    <a:lnTo>
                      <a:pt x="2848559" y="1638300"/>
                    </a:lnTo>
                    <a:lnTo>
                      <a:pt x="2851162" y="1625600"/>
                    </a:lnTo>
                    <a:lnTo>
                      <a:pt x="2854731" y="1612900"/>
                    </a:lnTo>
                    <a:lnTo>
                      <a:pt x="2857423" y="1600200"/>
                    </a:lnTo>
                    <a:lnTo>
                      <a:pt x="2858262" y="1587500"/>
                    </a:lnTo>
                    <a:lnTo>
                      <a:pt x="2858122" y="1574800"/>
                    </a:lnTo>
                    <a:lnTo>
                      <a:pt x="2857195" y="1549400"/>
                    </a:lnTo>
                    <a:lnTo>
                      <a:pt x="2857766" y="1536700"/>
                    </a:lnTo>
                    <a:lnTo>
                      <a:pt x="2859684" y="1524000"/>
                    </a:lnTo>
                    <a:lnTo>
                      <a:pt x="2862846" y="1524000"/>
                    </a:lnTo>
                    <a:lnTo>
                      <a:pt x="2871393" y="1498600"/>
                    </a:lnTo>
                    <a:lnTo>
                      <a:pt x="2876448" y="1485900"/>
                    </a:lnTo>
                    <a:lnTo>
                      <a:pt x="2881236" y="1485900"/>
                    </a:lnTo>
                    <a:lnTo>
                      <a:pt x="2884627" y="1473200"/>
                    </a:lnTo>
                    <a:lnTo>
                      <a:pt x="2885529" y="1460500"/>
                    </a:lnTo>
                    <a:lnTo>
                      <a:pt x="2882506" y="1460500"/>
                    </a:lnTo>
                    <a:lnTo>
                      <a:pt x="2877324" y="1447800"/>
                    </a:lnTo>
                    <a:lnTo>
                      <a:pt x="2871724" y="1435100"/>
                    </a:lnTo>
                    <a:lnTo>
                      <a:pt x="2867431" y="1435100"/>
                    </a:lnTo>
                    <a:lnTo>
                      <a:pt x="2864548" y="1422400"/>
                    </a:lnTo>
                    <a:lnTo>
                      <a:pt x="2861360" y="1409700"/>
                    </a:lnTo>
                    <a:lnTo>
                      <a:pt x="2856179" y="1397000"/>
                    </a:lnTo>
                    <a:lnTo>
                      <a:pt x="2850451" y="1397000"/>
                    </a:lnTo>
                    <a:lnTo>
                      <a:pt x="2844076" y="1384300"/>
                    </a:lnTo>
                    <a:lnTo>
                      <a:pt x="2816110" y="1384300"/>
                    </a:lnTo>
                    <a:lnTo>
                      <a:pt x="2813088" y="1371600"/>
                    </a:lnTo>
                    <a:lnTo>
                      <a:pt x="2807792" y="1371600"/>
                    </a:lnTo>
                    <a:lnTo>
                      <a:pt x="2800629" y="1358900"/>
                    </a:lnTo>
                    <a:lnTo>
                      <a:pt x="2727248" y="1358900"/>
                    </a:lnTo>
                    <a:lnTo>
                      <a:pt x="2726766" y="1333500"/>
                    </a:lnTo>
                    <a:lnTo>
                      <a:pt x="2731427" y="1320800"/>
                    </a:lnTo>
                    <a:lnTo>
                      <a:pt x="2739796" y="1308100"/>
                    </a:lnTo>
                    <a:lnTo>
                      <a:pt x="2750439" y="1295400"/>
                    </a:lnTo>
                    <a:lnTo>
                      <a:pt x="2758541" y="1282700"/>
                    </a:lnTo>
                    <a:lnTo>
                      <a:pt x="2764828" y="1270000"/>
                    </a:lnTo>
                    <a:lnTo>
                      <a:pt x="2769870" y="1257300"/>
                    </a:lnTo>
                    <a:lnTo>
                      <a:pt x="2774188" y="1244600"/>
                    </a:lnTo>
                    <a:lnTo>
                      <a:pt x="2777591" y="1231900"/>
                    </a:lnTo>
                    <a:lnTo>
                      <a:pt x="2781287" y="1219200"/>
                    </a:lnTo>
                    <a:lnTo>
                      <a:pt x="2788234" y="1206500"/>
                    </a:lnTo>
                    <a:lnTo>
                      <a:pt x="2801378" y="1206500"/>
                    </a:lnTo>
                    <a:lnTo>
                      <a:pt x="2818015" y="1193800"/>
                    </a:lnTo>
                    <a:lnTo>
                      <a:pt x="2878124" y="1193800"/>
                    </a:lnTo>
                    <a:lnTo>
                      <a:pt x="2893974" y="1168400"/>
                    </a:lnTo>
                    <a:lnTo>
                      <a:pt x="2909354" y="1143000"/>
                    </a:lnTo>
                    <a:lnTo>
                      <a:pt x="2924251" y="1117600"/>
                    </a:lnTo>
                    <a:lnTo>
                      <a:pt x="2938665" y="1092200"/>
                    </a:lnTo>
                    <a:lnTo>
                      <a:pt x="2944304" y="1092200"/>
                    </a:lnTo>
                    <a:lnTo>
                      <a:pt x="2949841" y="1079500"/>
                    </a:lnTo>
                    <a:lnTo>
                      <a:pt x="2954299" y="1066800"/>
                    </a:lnTo>
                    <a:lnTo>
                      <a:pt x="2956750" y="1054100"/>
                    </a:lnTo>
                    <a:lnTo>
                      <a:pt x="2956864" y="1041400"/>
                    </a:lnTo>
                    <a:lnTo>
                      <a:pt x="2955912" y="1028700"/>
                    </a:lnTo>
                    <a:lnTo>
                      <a:pt x="2955264" y="1028700"/>
                    </a:lnTo>
                    <a:lnTo>
                      <a:pt x="2956255" y="1016000"/>
                    </a:lnTo>
                    <a:lnTo>
                      <a:pt x="2957957" y="1003300"/>
                    </a:lnTo>
                    <a:lnTo>
                      <a:pt x="2963354" y="1003300"/>
                    </a:lnTo>
                    <a:lnTo>
                      <a:pt x="2964916" y="990600"/>
                    </a:lnTo>
                    <a:lnTo>
                      <a:pt x="2965043" y="977900"/>
                    </a:lnTo>
                    <a:lnTo>
                      <a:pt x="2961652" y="965200"/>
                    </a:lnTo>
                    <a:lnTo>
                      <a:pt x="2956471" y="952500"/>
                    </a:lnTo>
                    <a:lnTo>
                      <a:pt x="2951251" y="927100"/>
                    </a:lnTo>
                    <a:lnTo>
                      <a:pt x="2948013" y="927100"/>
                    </a:lnTo>
                    <a:lnTo>
                      <a:pt x="2945587" y="914400"/>
                    </a:lnTo>
                    <a:lnTo>
                      <a:pt x="2943834" y="901700"/>
                    </a:lnTo>
                    <a:lnTo>
                      <a:pt x="2942691" y="901700"/>
                    </a:lnTo>
                    <a:lnTo>
                      <a:pt x="2941523" y="876300"/>
                    </a:lnTo>
                    <a:lnTo>
                      <a:pt x="2940494" y="863600"/>
                    </a:lnTo>
                    <a:lnTo>
                      <a:pt x="2938526" y="850900"/>
                    </a:lnTo>
                    <a:lnTo>
                      <a:pt x="2936570" y="850900"/>
                    </a:lnTo>
                    <a:lnTo>
                      <a:pt x="2931706" y="838200"/>
                    </a:lnTo>
                    <a:lnTo>
                      <a:pt x="2926524" y="825500"/>
                    </a:lnTo>
                    <a:lnTo>
                      <a:pt x="2925368" y="825500"/>
                    </a:lnTo>
                    <a:lnTo>
                      <a:pt x="2922549" y="812800"/>
                    </a:lnTo>
                    <a:lnTo>
                      <a:pt x="2921711" y="800100"/>
                    </a:lnTo>
                    <a:lnTo>
                      <a:pt x="2917291" y="787400"/>
                    </a:lnTo>
                    <a:lnTo>
                      <a:pt x="2912135" y="787400"/>
                    </a:lnTo>
                    <a:lnTo>
                      <a:pt x="2906814" y="762000"/>
                    </a:lnTo>
                    <a:lnTo>
                      <a:pt x="2904566" y="749300"/>
                    </a:lnTo>
                    <a:lnTo>
                      <a:pt x="2903702" y="723900"/>
                    </a:lnTo>
                    <a:lnTo>
                      <a:pt x="2900184" y="685800"/>
                    </a:lnTo>
                    <a:lnTo>
                      <a:pt x="2896908" y="673100"/>
                    </a:lnTo>
                    <a:lnTo>
                      <a:pt x="2889694" y="673100"/>
                    </a:lnTo>
                    <a:lnTo>
                      <a:pt x="2883204" y="660400"/>
                    </a:lnTo>
                    <a:lnTo>
                      <a:pt x="2877324" y="647700"/>
                    </a:lnTo>
                    <a:lnTo>
                      <a:pt x="2871698" y="647700"/>
                    </a:lnTo>
                    <a:lnTo>
                      <a:pt x="2865945" y="635000"/>
                    </a:lnTo>
                    <a:lnTo>
                      <a:pt x="2861056" y="622300"/>
                    </a:lnTo>
                    <a:lnTo>
                      <a:pt x="2854388" y="622300"/>
                    </a:lnTo>
                    <a:lnTo>
                      <a:pt x="2848965" y="596900"/>
                    </a:lnTo>
                    <a:lnTo>
                      <a:pt x="2850832" y="596900"/>
                    </a:lnTo>
                    <a:lnTo>
                      <a:pt x="2848673" y="584200"/>
                    </a:lnTo>
                    <a:lnTo>
                      <a:pt x="2846209" y="584200"/>
                    </a:lnTo>
                    <a:lnTo>
                      <a:pt x="2843517" y="571500"/>
                    </a:lnTo>
                    <a:lnTo>
                      <a:pt x="2841002" y="571500"/>
                    </a:lnTo>
                    <a:lnTo>
                      <a:pt x="2839085" y="558800"/>
                    </a:lnTo>
                    <a:lnTo>
                      <a:pt x="2837827" y="558800"/>
                    </a:lnTo>
                    <a:lnTo>
                      <a:pt x="2835884" y="533400"/>
                    </a:lnTo>
                    <a:lnTo>
                      <a:pt x="2835084" y="533400"/>
                    </a:lnTo>
                    <a:lnTo>
                      <a:pt x="2833039" y="508000"/>
                    </a:lnTo>
                    <a:lnTo>
                      <a:pt x="2831414" y="482600"/>
                    </a:lnTo>
                    <a:lnTo>
                      <a:pt x="2830398" y="469900"/>
                    </a:lnTo>
                    <a:lnTo>
                      <a:pt x="2830195" y="444500"/>
                    </a:lnTo>
                    <a:lnTo>
                      <a:pt x="2831935" y="431800"/>
                    </a:lnTo>
                    <a:lnTo>
                      <a:pt x="2834640" y="406400"/>
                    </a:lnTo>
                    <a:lnTo>
                      <a:pt x="2835135" y="381000"/>
                    </a:lnTo>
                    <a:lnTo>
                      <a:pt x="2830271" y="368300"/>
                    </a:lnTo>
                    <a:lnTo>
                      <a:pt x="2824670" y="355600"/>
                    </a:lnTo>
                    <a:lnTo>
                      <a:pt x="2817139" y="355600"/>
                    </a:lnTo>
                    <a:lnTo>
                      <a:pt x="2808287" y="342900"/>
                    </a:lnTo>
                    <a:lnTo>
                      <a:pt x="2798762" y="342900"/>
                    </a:lnTo>
                    <a:lnTo>
                      <a:pt x="2794076" y="330200"/>
                    </a:lnTo>
                    <a:lnTo>
                      <a:pt x="2782684" y="330200"/>
                    </a:lnTo>
                    <a:lnTo>
                      <a:pt x="2772905" y="317500"/>
                    </a:lnTo>
                    <a:lnTo>
                      <a:pt x="2750324" y="317500"/>
                    </a:lnTo>
                    <a:lnTo>
                      <a:pt x="2738513" y="304800"/>
                    </a:lnTo>
                    <a:lnTo>
                      <a:pt x="2726677" y="304800"/>
                    </a:lnTo>
                    <a:lnTo>
                      <a:pt x="2720517" y="292100"/>
                    </a:lnTo>
                    <a:lnTo>
                      <a:pt x="2702991" y="292100"/>
                    </a:lnTo>
                    <a:lnTo>
                      <a:pt x="2698699" y="279400"/>
                    </a:lnTo>
                    <a:lnTo>
                      <a:pt x="2697061" y="279400"/>
                    </a:lnTo>
                    <a:lnTo>
                      <a:pt x="2696210" y="266700"/>
                    </a:lnTo>
                    <a:lnTo>
                      <a:pt x="2694292" y="266700"/>
                    </a:lnTo>
                    <a:lnTo>
                      <a:pt x="2687383" y="254000"/>
                    </a:lnTo>
                    <a:lnTo>
                      <a:pt x="2663723" y="254000"/>
                    </a:lnTo>
                    <a:lnTo>
                      <a:pt x="2652445" y="241300"/>
                    </a:lnTo>
                    <a:lnTo>
                      <a:pt x="2645740" y="241300"/>
                    </a:lnTo>
                    <a:lnTo>
                      <a:pt x="2636799" y="254000"/>
                    </a:lnTo>
                    <a:lnTo>
                      <a:pt x="2611374" y="254000"/>
                    </a:lnTo>
                    <a:lnTo>
                      <a:pt x="2609494" y="266700"/>
                    </a:lnTo>
                    <a:lnTo>
                      <a:pt x="2531961" y="266700"/>
                    </a:lnTo>
                    <a:lnTo>
                      <a:pt x="2524417" y="279400"/>
                    </a:lnTo>
                    <a:lnTo>
                      <a:pt x="2518613" y="279400"/>
                    </a:lnTo>
                    <a:lnTo>
                      <a:pt x="2509647" y="266700"/>
                    </a:lnTo>
                    <a:lnTo>
                      <a:pt x="2499614" y="279400"/>
                    </a:lnTo>
                    <a:lnTo>
                      <a:pt x="2467978" y="279400"/>
                    </a:lnTo>
                    <a:lnTo>
                      <a:pt x="2454808" y="292100"/>
                    </a:lnTo>
                    <a:lnTo>
                      <a:pt x="2386012" y="292100"/>
                    </a:lnTo>
                    <a:lnTo>
                      <a:pt x="2366670" y="279400"/>
                    </a:lnTo>
                    <a:lnTo>
                      <a:pt x="2346782" y="292100"/>
                    </a:lnTo>
                    <a:lnTo>
                      <a:pt x="2291346" y="292100"/>
                    </a:lnTo>
                    <a:lnTo>
                      <a:pt x="2275535" y="279400"/>
                    </a:lnTo>
                    <a:lnTo>
                      <a:pt x="2127148" y="279400"/>
                    </a:lnTo>
                    <a:lnTo>
                      <a:pt x="2117407" y="266700"/>
                    </a:lnTo>
                    <a:lnTo>
                      <a:pt x="2111819" y="279400"/>
                    </a:lnTo>
                    <a:lnTo>
                      <a:pt x="2100935" y="279400"/>
                    </a:lnTo>
                    <a:lnTo>
                      <a:pt x="2095957" y="266700"/>
                    </a:lnTo>
                    <a:lnTo>
                      <a:pt x="2018880" y="266700"/>
                    </a:lnTo>
                    <a:lnTo>
                      <a:pt x="2020354" y="254000"/>
                    </a:lnTo>
                    <a:lnTo>
                      <a:pt x="1940052" y="254000"/>
                    </a:lnTo>
                    <a:lnTo>
                      <a:pt x="1925662" y="241300"/>
                    </a:lnTo>
                    <a:lnTo>
                      <a:pt x="1891804" y="241300"/>
                    </a:lnTo>
                    <a:lnTo>
                      <a:pt x="1874634" y="254000"/>
                    </a:lnTo>
                    <a:lnTo>
                      <a:pt x="1858086" y="241300"/>
                    </a:lnTo>
                    <a:lnTo>
                      <a:pt x="1822488" y="241300"/>
                    </a:lnTo>
                    <a:lnTo>
                      <a:pt x="1816696" y="228600"/>
                    </a:lnTo>
                    <a:lnTo>
                      <a:pt x="1777161" y="228600"/>
                    </a:lnTo>
                    <a:lnTo>
                      <a:pt x="1752434" y="215900"/>
                    </a:lnTo>
                    <a:lnTo>
                      <a:pt x="1702892" y="215900"/>
                    </a:lnTo>
                    <a:lnTo>
                      <a:pt x="1678101" y="228600"/>
                    </a:lnTo>
                    <a:lnTo>
                      <a:pt x="1645119" y="228600"/>
                    </a:lnTo>
                    <a:lnTo>
                      <a:pt x="1633943" y="241300"/>
                    </a:lnTo>
                    <a:lnTo>
                      <a:pt x="1623174" y="241300"/>
                    </a:lnTo>
                    <a:lnTo>
                      <a:pt x="1612265" y="254000"/>
                    </a:lnTo>
                    <a:lnTo>
                      <a:pt x="1590027" y="254000"/>
                    </a:lnTo>
                    <a:lnTo>
                      <a:pt x="1574927" y="266700"/>
                    </a:lnTo>
                    <a:lnTo>
                      <a:pt x="1563738" y="254000"/>
                    </a:lnTo>
                    <a:lnTo>
                      <a:pt x="1553006" y="254000"/>
                    </a:lnTo>
                    <a:lnTo>
                      <a:pt x="1539354" y="241300"/>
                    </a:lnTo>
                    <a:lnTo>
                      <a:pt x="1509141" y="241300"/>
                    </a:lnTo>
                    <a:lnTo>
                      <a:pt x="1493126" y="228600"/>
                    </a:lnTo>
                    <a:lnTo>
                      <a:pt x="1450949" y="228600"/>
                    </a:lnTo>
                    <a:lnTo>
                      <a:pt x="1438846" y="241300"/>
                    </a:lnTo>
                    <a:lnTo>
                      <a:pt x="1377353" y="241300"/>
                    </a:lnTo>
                    <a:lnTo>
                      <a:pt x="1374648" y="228600"/>
                    </a:lnTo>
                    <a:lnTo>
                      <a:pt x="1373378" y="228600"/>
                    </a:lnTo>
                    <a:lnTo>
                      <a:pt x="1372336" y="215900"/>
                    </a:lnTo>
                    <a:lnTo>
                      <a:pt x="1370279" y="215900"/>
                    </a:lnTo>
                    <a:lnTo>
                      <a:pt x="1368717" y="203200"/>
                    </a:lnTo>
                    <a:lnTo>
                      <a:pt x="1362202" y="203200"/>
                    </a:lnTo>
                    <a:lnTo>
                      <a:pt x="1356868" y="190500"/>
                    </a:lnTo>
                    <a:lnTo>
                      <a:pt x="1356906" y="177800"/>
                    </a:lnTo>
                    <a:lnTo>
                      <a:pt x="1346962" y="177800"/>
                    </a:lnTo>
                    <a:lnTo>
                      <a:pt x="1340408" y="165100"/>
                    </a:lnTo>
                    <a:lnTo>
                      <a:pt x="1340815" y="152400"/>
                    </a:lnTo>
                    <a:lnTo>
                      <a:pt x="1337525" y="139700"/>
                    </a:lnTo>
                    <a:lnTo>
                      <a:pt x="1333030" y="127000"/>
                    </a:lnTo>
                    <a:lnTo>
                      <a:pt x="1328242" y="127000"/>
                    </a:lnTo>
                    <a:lnTo>
                      <a:pt x="1318425" y="101600"/>
                    </a:lnTo>
                    <a:lnTo>
                      <a:pt x="1314170" y="88900"/>
                    </a:lnTo>
                    <a:lnTo>
                      <a:pt x="1311249" y="88900"/>
                    </a:lnTo>
                    <a:lnTo>
                      <a:pt x="1309624" y="76200"/>
                    </a:lnTo>
                    <a:lnTo>
                      <a:pt x="1309192" y="76200"/>
                    </a:lnTo>
                    <a:lnTo>
                      <a:pt x="1309839" y="50800"/>
                    </a:lnTo>
                    <a:lnTo>
                      <a:pt x="1309624" y="38100"/>
                    </a:lnTo>
                    <a:lnTo>
                      <a:pt x="1308303" y="25400"/>
                    </a:lnTo>
                    <a:lnTo>
                      <a:pt x="1300086" y="12700"/>
                    </a:lnTo>
                    <a:lnTo>
                      <a:pt x="1287449" y="0"/>
                    </a:lnTo>
                    <a:lnTo>
                      <a:pt x="1206703" y="0"/>
                    </a:lnTo>
                    <a:lnTo>
                      <a:pt x="1198511" y="12700"/>
                    </a:lnTo>
                    <a:lnTo>
                      <a:pt x="1100912" y="12700"/>
                    </a:lnTo>
                    <a:lnTo>
                      <a:pt x="1091031" y="25400"/>
                    </a:lnTo>
                    <a:lnTo>
                      <a:pt x="1084199" y="25400"/>
                    </a:lnTo>
                    <a:lnTo>
                      <a:pt x="1077264" y="38100"/>
                    </a:lnTo>
                    <a:lnTo>
                      <a:pt x="1069733" y="25400"/>
                    </a:lnTo>
                    <a:lnTo>
                      <a:pt x="1062062" y="25400"/>
                    </a:lnTo>
                    <a:lnTo>
                      <a:pt x="1054709" y="38100"/>
                    </a:lnTo>
                    <a:lnTo>
                      <a:pt x="1050963" y="38100"/>
                    </a:lnTo>
                    <a:lnTo>
                      <a:pt x="1040358" y="50800"/>
                    </a:lnTo>
                    <a:lnTo>
                      <a:pt x="1000506" y="50800"/>
                    </a:lnTo>
                    <a:lnTo>
                      <a:pt x="994283" y="38100"/>
                    </a:lnTo>
                    <a:lnTo>
                      <a:pt x="960170" y="63500"/>
                    </a:lnTo>
                    <a:lnTo>
                      <a:pt x="858227" y="101600"/>
                    </a:lnTo>
                    <a:lnTo>
                      <a:pt x="827036" y="114300"/>
                    </a:lnTo>
                    <a:lnTo>
                      <a:pt x="797877" y="139700"/>
                    </a:lnTo>
                    <a:lnTo>
                      <a:pt x="770369" y="152400"/>
                    </a:lnTo>
                    <a:lnTo>
                      <a:pt x="744181" y="177800"/>
                    </a:lnTo>
                    <a:lnTo>
                      <a:pt x="724496" y="190500"/>
                    </a:lnTo>
                    <a:lnTo>
                      <a:pt x="714311" y="203200"/>
                    </a:lnTo>
                    <a:lnTo>
                      <a:pt x="703745" y="203200"/>
                    </a:lnTo>
                    <a:lnTo>
                      <a:pt x="698919" y="215900"/>
                    </a:lnTo>
                    <a:lnTo>
                      <a:pt x="686409" y="215900"/>
                    </a:lnTo>
                    <a:lnTo>
                      <a:pt x="681685" y="228600"/>
                    </a:lnTo>
                    <a:lnTo>
                      <a:pt x="668896" y="228600"/>
                    </a:lnTo>
                    <a:lnTo>
                      <a:pt x="660971" y="241300"/>
                    </a:lnTo>
                    <a:lnTo>
                      <a:pt x="647712" y="241300"/>
                    </a:lnTo>
                    <a:lnTo>
                      <a:pt x="639089" y="254000"/>
                    </a:lnTo>
                    <a:lnTo>
                      <a:pt x="631240" y="266700"/>
                    </a:lnTo>
                    <a:lnTo>
                      <a:pt x="624789" y="279400"/>
                    </a:lnTo>
                    <a:lnTo>
                      <a:pt x="620991" y="292100"/>
                    </a:lnTo>
                    <a:lnTo>
                      <a:pt x="617880" y="292100"/>
                    </a:lnTo>
                    <a:lnTo>
                      <a:pt x="613575" y="304800"/>
                    </a:lnTo>
                    <a:lnTo>
                      <a:pt x="606171" y="317500"/>
                    </a:lnTo>
                    <a:lnTo>
                      <a:pt x="559066" y="317500"/>
                    </a:lnTo>
                    <a:lnTo>
                      <a:pt x="550697" y="330200"/>
                    </a:lnTo>
                    <a:lnTo>
                      <a:pt x="519620" y="330200"/>
                    </a:lnTo>
                    <a:lnTo>
                      <a:pt x="457034" y="355600"/>
                    </a:lnTo>
                    <a:lnTo>
                      <a:pt x="427520" y="355600"/>
                    </a:lnTo>
                    <a:lnTo>
                      <a:pt x="411594" y="368300"/>
                    </a:lnTo>
                    <a:lnTo>
                      <a:pt x="380822" y="381000"/>
                    </a:lnTo>
                    <a:lnTo>
                      <a:pt x="343382" y="381000"/>
                    </a:lnTo>
                    <a:lnTo>
                      <a:pt x="332498" y="393700"/>
                    </a:lnTo>
                    <a:lnTo>
                      <a:pt x="301701" y="393700"/>
                    </a:lnTo>
                    <a:lnTo>
                      <a:pt x="292049" y="406400"/>
                    </a:lnTo>
                    <a:lnTo>
                      <a:pt x="283286" y="406400"/>
                    </a:lnTo>
                    <a:lnTo>
                      <a:pt x="275463" y="419100"/>
                    </a:lnTo>
                    <a:lnTo>
                      <a:pt x="249402" y="419100"/>
                    </a:lnTo>
                    <a:lnTo>
                      <a:pt x="221754" y="431800"/>
                    </a:lnTo>
                    <a:lnTo>
                      <a:pt x="193979" y="431800"/>
                    </a:lnTo>
                    <a:lnTo>
                      <a:pt x="166154" y="444500"/>
                    </a:lnTo>
                    <a:lnTo>
                      <a:pt x="138328" y="444500"/>
                    </a:lnTo>
                    <a:lnTo>
                      <a:pt x="118008" y="457200"/>
                    </a:lnTo>
                    <a:lnTo>
                      <a:pt x="100215" y="457200"/>
                    </a:lnTo>
                    <a:lnTo>
                      <a:pt x="84277" y="469900"/>
                    </a:lnTo>
                    <a:lnTo>
                      <a:pt x="69469" y="482600"/>
                    </a:lnTo>
                    <a:lnTo>
                      <a:pt x="65265" y="495300"/>
                    </a:lnTo>
                    <a:lnTo>
                      <a:pt x="61125" y="495300"/>
                    </a:lnTo>
                    <a:lnTo>
                      <a:pt x="58394" y="508000"/>
                    </a:lnTo>
                    <a:lnTo>
                      <a:pt x="53289" y="520700"/>
                    </a:lnTo>
                    <a:lnTo>
                      <a:pt x="47002" y="533400"/>
                    </a:lnTo>
                    <a:lnTo>
                      <a:pt x="41478" y="546100"/>
                    </a:lnTo>
                    <a:lnTo>
                      <a:pt x="14554" y="546100"/>
                    </a:lnTo>
                    <a:lnTo>
                      <a:pt x="6578" y="558800"/>
                    </a:lnTo>
                    <a:lnTo>
                      <a:pt x="12153" y="558800"/>
                    </a:lnTo>
                    <a:lnTo>
                      <a:pt x="19202" y="571500"/>
                    </a:lnTo>
                    <a:lnTo>
                      <a:pt x="26619" y="584200"/>
                    </a:lnTo>
                    <a:lnTo>
                      <a:pt x="33235" y="596900"/>
                    </a:lnTo>
                    <a:lnTo>
                      <a:pt x="38252" y="609600"/>
                    </a:lnTo>
                    <a:lnTo>
                      <a:pt x="49758" y="622300"/>
                    </a:lnTo>
                    <a:lnTo>
                      <a:pt x="54419" y="635000"/>
                    </a:lnTo>
                    <a:lnTo>
                      <a:pt x="56692" y="635000"/>
                    </a:lnTo>
                    <a:lnTo>
                      <a:pt x="57264" y="647700"/>
                    </a:lnTo>
                    <a:lnTo>
                      <a:pt x="57721" y="647700"/>
                    </a:lnTo>
                    <a:lnTo>
                      <a:pt x="59690" y="660400"/>
                    </a:lnTo>
                    <a:lnTo>
                      <a:pt x="67144" y="673100"/>
                    </a:lnTo>
                    <a:lnTo>
                      <a:pt x="76708" y="685800"/>
                    </a:lnTo>
                    <a:lnTo>
                      <a:pt x="85940" y="698500"/>
                    </a:lnTo>
                    <a:lnTo>
                      <a:pt x="92392" y="711200"/>
                    </a:lnTo>
                    <a:lnTo>
                      <a:pt x="95834" y="711200"/>
                    </a:lnTo>
                    <a:lnTo>
                      <a:pt x="99504" y="736600"/>
                    </a:lnTo>
                    <a:lnTo>
                      <a:pt x="102489" y="749300"/>
                    </a:lnTo>
                    <a:lnTo>
                      <a:pt x="103860" y="762000"/>
                    </a:lnTo>
                    <a:lnTo>
                      <a:pt x="102908" y="774700"/>
                    </a:lnTo>
                    <a:lnTo>
                      <a:pt x="100228" y="787400"/>
                    </a:lnTo>
                    <a:lnTo>
                      <a:pt x="97002" y="800100"/>
                    </a:lnTo>
                    <a:lnTo>
                      <a:pt x="94424" y="812800"/>
                    </a:lnTo>
                    <a:lnTo>
                      <a:pt x="91401" y="825500"/>
                    </a:lnTo>
                    <a:lnTo>
                      <a:pt x="81902" y="850900"/>
                    </a:lnTo>
                    <a:lnTo>
                      <a:pt x="78219" y="863600"/>
                    </a:lnTo>
                    <a:lnTo>
                      <a:pt x="72009" y="889000"/>
                    </a:lnTo>
                    <a:lnTo>
                      <a:pt x="68541" y="889000"/>
                    </a:lnTo>
                    <a:lnTo>
                      <a:pt x="63792" y="914400"/>
                    </a:lnTo>
                    <a:lnTo>
                      <a:pt x="59436" y="927100"/>
                    </a:lnTo>
                    <a:lnTo>
                      <a:pt x="58902" y="927100"/>
                    </a:lnTo>
                    <a:lnTo>
                      <a:pt x="53555" y="939800"/>
                    </a:lnTo>
                    <a:lnTo>
                      <a:pt x="47218" y="952500"/>
                    </a:lnTo>
                    <a:lnTo>
                      <a:pt x="41541" y="952500"/>
                    </a:lnTo>
                    <a:lnTo>
                      <a:pt x="38227" y="965200"/>
                    </a:lnTo>
                    <a:lnTo>
                      <a:pt x="26809" y="965200"/>
                    </a:lnTo>
                    <a:lnTo>
                      <a:pt x="25755" y="977900"/>
                    </a:lnTo>
                    <a:lnTo>
                      <a:pt x="22440" y="977900"/>
                    </a:lnTo>
                    <a:lnTo>
                      <a:pt x="17792" y="990600"/>
                    </a:lnTo>
                    <a:lnTo>
                      <a:pt x="7073" y="990600"/>
                    </a:lnTo>
                    <a:lnTo>
                      <a:pt x="0" y="1016000"/>
                    </a:lnTo>
                    <a:lnTo>
                      <a:pt x="2032" y="1028700"/>
                    </a:lnTo>
                    <a:lnTo>
                      <a:pt x="8356" y="1041400"/>
                    </a:lnTo>
                    <a:lnTo>
                      <a:pt x="17741" y="1054100"/>
                    </a:lnTo>
                    <a:lnTo>
                      <a:pt x="35267" y="1066800"/>
                    </a:lnTo>
                    <a:lnTo>
                      <a:pt x="51333" y="1092200"/>
                    </a:lnTo>
                    <a:lnTo>
                      <a:pt x="67538" y="1104900"/>
                    </a:lnTo>
                    <a:lnTo>
                      <a:pt x="85420" y="1130300"/>
                    </a:lnTo>
                    <a:lnTo>
                      <a:pt x="104317" y="1143000"/>
                    </a:lnTo>
                    <a:lnTo>
                      <a:pt x="124815" y="1168400"/>
                    </a:lnTo>
                    <a:lnTo>
                      <a:pt x="141401" y="1193800"/>
                    </a:lnTo>
                    <a:lnTo>
                      <a:pt x="148564" y="1219200"/>
                    </a:lnTo>
                    <a:lnTo>
                      <a:pt x="146697" y="1231900"/>
                    </a:lnTo>
                    <a:lnTo>
                      <a:pt x="141871" y="1244600"/>
                    </a:lnTo>
                    <a:lnTo>
                      <a:pt x="136309" y="1257300"/>
                    </a:lnTo>
                    <a:lnTo>
                      <a:pt x="132219" y="1270000"/>
                    </a:lnTo>
                    <a:lnTo>
                      <a:pt x="130187" y="1295400"/>
                    </a:lnTo>
                    <a:lnTo>
                      <a:pt x="132702" y="1308100"/>
                    </a:lnTo>
                    <a:lnTo>
                      <a:pt x="139026" y="1320800"/>
                    </a:lnTo>
                    <a:lnTo>
                      <a:pt x="148424" y="1333500"/>
                    </a:lnTo>
                    <a:lnTo>
                      <a:pt x="154736" y="1346200"/>
                    </a:lnTo>
                    <a:lnTo>
                      <a:pt x="160642" y="1358900"/>
                    </a:lnTo>
                    <a:lnTo>
                      <a:pt x="167068" y="1371600"/>
                    </a:lnTo>
                    <a:lnTo>
                      <a:pt x="174955" y="1384300"/>
                    </a:lnTo>
                    <a:lnTo>
                      <a:pt x="186131" y="1397000"/>
                    </a:lnTo>
                    <a:lnTo>
                      <a:pt x="193573" y="1409700"/>
                    </a:lnTo>
                    <a:lnTo>
                      <a:pt x="199021" y="1422400"/>
                    </a:lnTo>
                    <a:lnTo>
                      <a:pt x="204152" y="1435100"/>
                    </a:lnTo>
                    <a:lnTo>
                      <a:pt x="209956" y="1473200"/>
                    </a:lnTo>
                    <a:lnTo>
                      <a:pt x="207911" y="1498600"/>
                    </a:lnTo>
                    <a:lnTo>
                      <a:pt x="201752" y="1536700"/>
                    </a:lnTo>
                    <a:lnTo>
                      <a:pt x="195186" y="1574800"/>
                    </a:lnTo>
                    <a:lnTo>
                      <a:pt x="193522" y="1587500"/>
                    </a:lnTo>
                    <a:lnTo>
                      <a:pt x="194614" y="1612900"/>
                    </a:lnTo>
                    <a:lnTo>
                      <a:pt x="197815" y="1625600"/>
                    </a:lnTo>
                    <a:lnTo>
                      <a:pt x="202463" y="1651000"/>
                    </a:lnTo>
                    <a:lnTo>
                      <a:pt x="212966" y="1676400"/>
                    </a:lnTo>
                    <a:lnTo>
                      <a:pt x="227088" y="1701800"/>
                    </a:lnTo>
                    <a:lnTo>
                      <a:pt x="240855" y="1727200"/>
                    </a:lnTo>
                    <a:lnTo>
                      <a:pt x="250253" y="1752600"/>
                    </a:lnTo>
                    <a:lnTo>
                      <a:pt x="255917" y="1790700"/>
                    </a:lnTo>
                    <a:lnTo>
                      <a:pt x="260286" y="1816100"/>
                    </a:lnTo>
                    <a:lnTo>
                      <a:pt x="265455" y="1879600"/>
                    </a:lnTo>
                    <a:lnTo>
                      <a:pt x="265684" y="1892300"/>
                    </a:lnTo>
                    <a:lnTo>
                      <a:pt x="265391" y="1892300"/>
                    </a:lnTo>
                    <a:lnTo>
                      <a:pt x="263880" y="1905000"/>
                    </a:lnTo>
                    <a:lnTo>
                      <a:pt x="261213" y="1917700"/>
                    </a:lnTo>
                    <a:lnTo>
                      <a:pt x="257276" y="1930400"/>
                    </a:lnTo>
                    <a:lnTo>
                      <a:pt x="251917" y="1930400"/>
                    </a:lnTo>
                    <a:lnTo>
                      <a:pt x="246430" y="1943100"/>
                    </a:lnTo>
                    <a:lnTo>
                      <a:pt x="239839" y="1943100"/>
                    </a:lnTo>
                    <a:lnTo>
                      <a:pt x="238099" y="1955800"/>
                    </a:lnTo>
                    <a:lnTo>
                      <a:pt x="237985" y="1968500"/>
                    </a:lnTo>
                    <a:lnTo>
                      <a:pt x="239661" y="1981200"/>
                    </a:lnTo>
                    <a:lnTo>
                      <a:pt x="241884" y="1981200"/>
                    </a:lnTo>
                    <a:lnTo>
                      <a:pt x="243344" y="1993900"/>
                    </a:lnTo>
                    <a:lnTo>
                      <a:pt x="268770" y="1993900"/>
                    </a:lnTo>
                    <a:lnTo>
                      <a:pt x="281305" y="1981200"/>
                    </a:lnTo>
                    <a:lnTo>
                      <a:pt x="331406" y="1981200"/>
                    </a:lnTo>
                    <a:lnTo>
                      <a:pt x="337286" y="1993900"/>
                    </a:lnTo>
                    <a:lnTo>
                      <a:pt x="347281" y="1993900"/>
                    </a:lnTo>
                    <a:lnTo>
                      <a:pt x="351612" y="2006600"/>
                    </a:lnTo>
                    <a:lnTo>
                      <a:pt x="356400" y="2006600"/>
                    </a:lnTo>
                    <a:lnTo>
                      <a:pt x="360172" y="2019300"/>
                    </a:lnTo>
                    <a:lnTo>
                      <a:pt x="365391" y="2019300"/>
                    </a:lnTo>
                    <a:lnTo>
                      <a:pt x="368477" y="2032000"/>
                    </a:lnTo>
                    <a:lnTo>
                      <a:pt x="374142" y="2032000"/>
                    </a:lnTo>
                    <a:lnTo>
                      <a:pt x="378815" y="2044700"/>
                    </a:lnTo>
                    <a:lnTo>
                      <a:pt x="379247" y="2044700"/>
                    </a:lnTo>
                    <a:lnTo>
                      <a:pt x="386803" y="2070100"/>
                    </a:lnTo>
                    <a:lnTo>
                      <a:pt x="416394" y="2070100"/>
                    </a:lnTo>
                    <a:lnTo>
                      <a:pt x="421297" y="2082800"/>
                    </a:lnTo>
                    <a:lnTo>
                      <a:pt x="443001" y="2082800"/>
                    </a:lnTo>
                    <a:lnTo>
                      <a:pt x="451459" y="2095500"/>
                    </a:lnTo>
                    <a:lnTo>
                      <a:pt x="522224" y="2095500"/>
                    </a:lnTo>
                    <a:lnTo>
                      <a:pt x="533527" y="2082800"/>
                    </a:lnTo>
                    <a:lnTo>
                      <a:pt x="546900" y="2082800"/>
                    </a:lnTo>
                    <a:lnTo>
                      <a:pt x="559473" y="2095500"/>
                    </a:lnTo>
                    <a:lnTo>
                      <a:pt x="584911" y="2095500"/>
                    </a:lnTo>
                    <a:lnTo>
                      <a:pt x="596595" y="2082800"/>
                    </a:lnTo>
                    <a:lnTo>
                      <a:pt x="651090" y="2082800"/>
                    </a:lnTo>
                    <a:lnTo>
                      <a:pt x="659790" y="2095500"/>
                    </a:lnTo>
                    <a:lnTo>
                      <a:pt x="665784" y="2095500"/>
                    </a:lnTo>
                    <a:lnTo>
                      <a:pt x="671410" y="2108200"/>
                    </a:lnTo>
                    <a:lnTo>
                      <a:pt x="674433" y="2120900"/>
                    </a:lnTo>
                    <a:lnTo>
                      <a:pt x="675360" y="2133600"/>
                    </a:lnTo>
                    <a:lnTo>
                      <a:pt x="674725" y="2146300"/>
                    </a:lnTo>
                    <a:lnTo>
                      <a:pt x="667740" y="2171700"/>
                    </a:lnTo>
                    <a:lnTo>
                      <a:pt x="657580" y="2197100"/>
                    </a:lnTo>
                    <a:lnTo>
                      <a:pt x="653161" y="2209800"/>
                    </a:lnTo>
                    <a:lnTo>
                      <a:pt x="663448" y="2222500"/>
                    </a:lnTo>
                    <a:lnTo>
                      <a:pt x="670394" y="2235200"/>
                    </a:lnTo>
                    <a:lnTo>
                      <a:pt x="676008" y="2247900"/>
                    </a:lnTo>
                    <a:lnTo>
                      <a:pt x="681228" y="2247900"/>
                    </a:lnTo>
                    <a:lnTo>
                      <a:pt x="686981" y="2260600"/>
                    </a:lnTo>
                    <a:lnTo>
                      <a:pt x="694829" y="2273300"/>
                    </a:lnTo>
                    <a:lnTo>
                      <a:pt x="703402" y="2286000"/>
                    </a:lnTo>
                    <a:lnTo>
                      <a:pt x="711923" y="2286000"/>
                    </a:lnTo>
                    <a:lnTo>
                      <a:pt x="719670" y="2298700"/>
                    </a:lnTo>
                    <a:lnTo>
                      <a:pt x="733564" y="2324100"/>
                    </a:lnTo>
                    <a:lnTo>
                      <a:pt x="748347" y="2336800"/>
                    </a:lnTo>
                    <a:lnTo>
                      <a:pt x="766749" y="2349500"/>
                    </a:lnTo>
                    <a:lnTo>
                      <a:pt x="791464" y="2362200"/>
                    </a:lnTo>
                    <a:lnTo>
                      <a:pt x="803986" y="2362200"/>
                    </a:lnTo>
                    <a:lnTo>
                      <a:pt x="816025" y="2349500"/>
                    </a:lnTo>
                    <a:lnTo>
                      <a:pt x="826795" y="2349500"/>
                    </a:lnTo>
                    <a:lnTo>
                      <a:pt x="835571" y="2336800"/>
                    </a:lnTo>
                    <a:lnTo>
                      <a:pt x="837895" y="2336800"/>
                    </a:lnTo>
                    <a:lnTo>
                      <a:pt x="841933" y="2324100"/>
                    </a:lnTo>
                    <a:lnTo>
                      <a:pt x="849414" y="2324100"/>
                    </a:lnTo>
                    <a:lnTo>
                      <a:pt x="851103" y="2311400"/>
                    </a:lnTo>
                    <a:lnTo>
                      <a:pt x="849680" y="2311400"/>
                    </a:lnTo>
                    <a:lnTo>
                      <a:pt x="846620" y="2298700"/>
                    </a:lnTo>
                    <a:lnTo>
                      <a:pt x="843407" y="2298700"/>
                    </a:lnTo>
                    <a:lnTo>
                      <a:pt x="838288" y="2286000"/>
                    </a:lnTo>
                    <a:lnTo>
                      <a:pt x="834377" y="2273300"/>
                    </a:lnTo>
                    <a:lnTo>
                      <a:pt x="827697" y="2247900"/>
                    </a:lnTo>
                    <a:lnTo>
                      <a:pt x="815911" y="2222500"/>
                    </a:lnTo>
                    <a:lnTo>
                      <a:pt x="815797" y="2209800"/>
                    </a:lnTo>
                    <a:lnTo>
                      <a:pt x="866305" y="2209800"/>
                    </a:lnTo>
                    <a:lnTo>
                      <a:pt x="884516" y="2222500"/>
                    </a:lnTo>
                    <a:lnTo>
                      <a:pt x="899706" y="2235200"/>
                    </a:lnTo>
                    <a:lnTo>
                      <a:pt x="905802" y="2235200"/>
                    </a:lnTo>
                    <a:lnTo>
                      <a:pt x="910209" y="2247900"/>
                    </a:lnTo>
                    <a:lnTo>
                      <a:pt x="936790" y="2247900"/>
                    </a:lnTo>
                    <a:lnTo>
                      <a:pt x="943648" y="2260600"/>
                    </a:lnTo>
                    <a:lnTo>
                      <a:pt x="951471" y="2260600"/>
                    </a:lnTo>
                    <a:lnTo>
                      <a:pt x="955598" y="2273300"/>
                    </a:lnTo>
                    <a:lnTo>
                      <a:pt x="1012596" y="2273300"/>
                    </a:lnTo>
                    <a:lnTo>
                      <a:pt x="1025347" y="2286000"/>
                    </a:lnTo>
                    <a:lnTo>
                      <a:pt x="1051140" y="2286000"/>
                    </a:lnTo>
                    <a:lnTo>
                      <a:pt x="1056005" y="2273300"/>
                    </a:lnTo>
                    <a:lnTo>
                      <a:pt x="1073785" y="2273300"/>
                    </a:lnTo>
                    <a:lnTo>
                      <a:pt x="1075804" y="2286000"/>
                    </a:lnTo>
                    <a:lnTo>
                      <a:pt x="1074508" y="2298700"/>
                    </a:lnTo>
                    <a:lnTo>
                      <a:pt x="1071918" y="2311400"/>
                    </a:lnTo>
                    <a:lnTo>
                      <a:pt x="1069390" y="2311400"/>
                    </a:lnTo>
                    <a:lnTo>
                      <a:pt x="1062710" y="2324100"/>
                    </a:lnTo>
                    <a:lnTo>
                      <a:pt x="1057236" y="2336800"/>
                    </a:lnTo>
                    <a:lnTo>
                      <a:pt x="1058176" y="2336800"/>
                    </a:lnTo>
                    <a:lnTo>
                      <a:pt x="1056386" y="2349500"/>
                    </a:lnTo>
                    <a:lnTo>
                      <a:pt x="1040079" y="2349500"/>
                    </a:lnTo>
                    <a:lnTo>
                      <a:pt x="1038555" y="2362200"/>
                    </a:lnTo>
                    <a:lnTo>
                      <a:pt x="1039533" y="2362200"/>
                    </a:lnTo>
                    <a:lnTo>
                      <a:pt x="1045362" y="2374900"/>
                    </a:lnTo>
                    <a:lnTo>
                      <a:pt x="1064171" y="2374900"/>
                    </a:lnTo>
                    <a:lnTo>
                      <a:pt x="1065250" y="2387600"/>
                    </a:lnTo>
                    <a:lnTo>
                      <a:pt x="1087208" y="2387600"/>
                    </a:lnTo>
                    <a:lnTo>
                      <a:pt x="1091984" y="2400300"/>
                    </a:lnTo>
                    <a:lnTo>
                      <a:pt x="1095997" y="2400300"/>
                    </a:lnTo>
                    <a:lnTo>
                      <a:pt x="1098905" y="2413000"/>
                    </a:lnTo>
                    <a:lnTo>
                      <a:pt x="1102664" y="2425700"/>
                    </a:lnTo>
                    <a:lnTo>
                      <a:pt x="1105293" y="2438400"/>
                    </a:lnTo>
                    <a:lnTo>
                      <a:pt x="1177747" y="2438400"/>
                    </a:lnTo>
                    <a:lnTo>
                      <a:pt x="1178814" y="2425700"/>
                    </a:lnTo>
                    <a:lnTo>
                      <a:pt x="1191425" y="2425700"/>
                    </a:lnTo>
                    <a:lnTo>
                      <a:pt x="1200607" y="2413000"/>
                    </a:lnTo>
                    <a:lnTo>
                      <a:pt x="1210132" y="2413000"/>
                    </a:lnTo>
                    <a:lnTo>
                      <a:pt x="1219822" y="2400300"/>
                    </a:lnTo>
                    <a:lnTo>
                      <a:pt x="1245120" y="2400300"/>
                    </a:lnTo>
                    <a:lnTo>
                      <a:pt x="1255280" y="2413000"/>
                    </a:lnTo>
                    <a:lnTo>
                      <a:pt x="1267231" y="2413000"/>
                    </a:lnTo>
                    <a:lnTo>
                      <a:pt x="1273352" y="2425700"/>
                    </a:lnTo>
                    <a:lnTo>
                      <a:pt x="1279728" y="2451100"/>
                    </a:lnTo>
                    <a:lnTo>
                      <a:pt x="1282649" y="2463800"/>
                    </a:lnTo>
                    <a:lnTo>
                      <a:pt x="1287310" y="2463800"/>
                    </a:lnTo>
                    <a:lnTo>
                      <a:pt x="1292707" y="2476500"/>
                    </a:lnTo>
                    <a:lnTo>
                      <a:pt x="1306436" y="2476500"/>
                    </a:lnTo>
                    <a:lnTo>
                      <a:pt x="1315643" y="2489200"/>
                    </a:lnTo>
                    <a:lnTo>
                      <a:pt x="1333830" y="2489200"/>
                    </a:lnTo>
                    <a:lnTo>
                      <a:pt x="1341920" y="2501900"/>
                    </a:lnTo>
                    <a:lnTo>
                      <a:pt x="1349362" y="2501900"/>
                    </a:lnTo>
                    <a:lnTo>
                      <a:pt x="1356360" y="2514600"/>
                    </a:lnTo>
                    <a:lnTo>
                      <a:pt x="1363129" y="2514600"/>
                    </a:lnTo>
                    <a:lnTo>
                      <a:pt x="1371600" y="2527300"/>
                    </a:lnTo>
                    <a:lnTo>
                      <a:pt x="1375410" y="2540000"/>
                    </a:lnTo>
                    <a:lnTo>
                      <a:pt x="1377530" y="2540000"/>
                    </a:lnTo>
                    <a:lnTo>
                      <a:pt x="1380909" y="2552700"/>
                    </a:lnTo>
                    <a:lnTo>
                      <a:pt x="1383715" y="2565400"/>
                    </a:lnTo>
                    <a:lnTo>
                      <a:pt x="1385608" y="2578100"/>
                    </a:lnTo>
                    <a:lnTo>
                      <a:pt x="1387779" y="2590800"/>
                    </a:lnTo>
                    <a:lnTo>
                      <a:pt x="1391526" y="2603500"/>
                    </a:lnTo>
                    <a:lnTo>
                      <a:pt x="1406055" y="2616200"/>
                    </a:lnTo>
                    <a:lnTo>
                      <a:pt x="1423873" y="2628900"/>
                    </a:lnTo>
                    <a:lnTo>
                      <a:pt x="1462189" y="2628900"/>
                    </a:lnTo>
                    <a:lnTo>
                      <a:pt x="1470812" y="2641600"/>
                    </a:lnTo>
                    <a:lnTo>
                      <a:pt x="1480527" y="2641600"/>
                    </a:lnTo>
                    <a:lnTo>
                      <a:pt x="1490078" y="2654300"/>
                    </a:lnTo>
                    <a:lnTo>
                      <a:pt x="1498180" y="2654300"/>
                    </a:lnTo>
                    <a:lnTo>
                      <a:pt x="1507401" y="2667000"/>
                    </a:lnTo>
                    <a:lnTo>
                      <a:pt x="1516722" y="2667000"/>
                    </a:lnTo>
                    <a:lnTo>
                      <a:pt x="1525943" y="2679700"/>
                    </a:lnTo>
                    <a:lnTo>
                      <a:pt x="1531962" y="2679700"/>
                    </a:lnTo>
                    <a:lnTo>
                      <a:pt x="1535049" y="2667000"/>
                    </a:lnTo>
                    <a:lnTo>
                      <a:pt x="1535506" y="2654300"/>
                    </a:lnTo>
                    <a:lnTo>
                      <a:pt x="1560791" y="2654300"/>
                    </a:lnTo>
                    <a:lnTo>
                      <a:pt x="1576451" y="2628900"/>
                    </a:lnTo>
                    <a:lnTo>
                      <a:pt x="1591741" y="2603500"/>
                    </a:lnTo>
                    <a:lnTo>
                      <a:pt x="1615897" y="2603500"/>
                    </a:lnTo>
                    <a:lnTo>
                      <a:pt x="1627136" y="2616200"/>
                    </a:lnTo>
                    <a:lnTo>
                      <a:pt x="1633093" y="2628900"/>
                    </a:lnTo>
                    <a:lnTo>
                      <a:pt x="1636915" y="2641600"/>
                    </a:lnTo>
                    <a:lnTo>
                      <a:pt x="1641767" y="2654300"/>
                    </a:lnTo>
                    <a:lnTo>
                      <a:pt x="1649425" y="2654300"/>
                    </a:lnTo>
                    <a:lnTo>
                      <a:pt x="1659369" y="2667000"/>
                    </a:lnTo>
                    <a:lnTo>
                      <a:pt x="1670062" y="2679700"/>
                    </a:lnTo>
                    <a:lnTo>
                      <a:pt x="1679994" y="2679700"/>
                    </a:lnTo>
                    <a:lnTo>
                      <a:pt x="1694357" y="2692400"/>
                    </a:lnTo>
                    <a:lnTo>
                      <a:pt x="1714373" y="2730500"/>
                    </a:lnTo>
                    <a:lnTo>
                      <a:pt x="1715655" y="2768600"/>
                    </a:lnTo>
                    <a:lnTo>
                      <a:pt x="1717802" y="2781300"/>
                    </a:lnTo>
                    <a:lnTo>
                      <a:pt x="1725002" y="2794000"/>
                    </a:lnTo>
                    <a:lnTo>
                      <a:pt x="1735099" y="2806700"/>
                    </a:lnTo>
                    <a:lnTo>
                      <a:pt x="1748015" y="2819400"/>
                    </a:lnTo>
                    <a:lnTo>
                      <a:pt x="1779828" y="2819400"/>
                    </a:lnTo>
                    <a:lnTo>
                      <a:pt x="1793201" y="2806700"/>
                    </a:lnTo>
                    <a:lnTo>
                      <a:pt x="1796415" y="2794000"/>
                    </a:lnTo>
                    <a:lnTo>
                      <a:pt x="1795576" y="2781300"/>
                    </a:lnTo>
                    <a:lnTo>
                      <a:pt x="1796745" y="2755900"/>
                    </a:lnTo>
                    <a:lnTo>
                      <a:pt x="1808937" y="2755900"/>
                    </a:lnTo>
                    <a:lnTo>
                      <a:pt x="1815426" y="2743200"/>
                    </a:lnTo>
                    <a:lnTo>
                      <a:pt x="1821154" y="2730500"/>
                    </a:lnTo>
                    <a:lnTo>
                      <a:pt x="1830984" y="2717800"/>
                    </a:lnTo>
                    <a:lnTo>
                      <a:pt x="1911438" y="2717800"/>
                    </a:lnTo>
                    <a:lnTo>
                      <a:pt x="1923300" y="2705100"/>
                    </a:lnTo>
                    <a:lnTo>
                      <a:pt x="1937473" y="2705100"/>
                    </a:lnTo>
                    <a:lnTo>
                      <a:pt x="1940763" y="2717800"/>
                    </a:lnTo>
                    <a:lnTo>
                      <a:pt x="1986343" y="2717800"/>
                    </a:lnTo>
                    <a:lnTo>
                      <a:pt x="1995106" y="2730500"/>
                    </a:lnTo>
                    <a:lnTo>
                      <a:pt x="2005330" y="2730500"/>
                    </a:lnTo>
                    <a:lnTo>
                      <a:pt x="2051418" y="2755900"/>
                    </a:lnTo>
                    <a:lnTo>
                      <a:pt x="2073414" y="2755900"/>
                    </a:lnTo>
                    <a:lnTo>
                      <a:pt x="2092617" y="2743200"/>
                    </a:lnTo>
                    <a:lnTo>
                      <a:pt x="2096389" y="2730500"/>
                    </a:lnTo>
                    <a:lnTo>
                      <a:pt x="2098294" y="2717800"/>
                    </a:lnTo>
                    <a:lnTo>
                      <a:pt x="2100961" y="2705100"/>
                    </a:lnTo>
                    <a:lnTo>
                      <a:pt x="2107057" y="2692400"/>
                    </a:lnTo>
                    <a:lnTo>
                      <a:pt x="2119922" y="2679700"/>
                    </a:lnTo>
                    <a:lnTo>
                      <a:pt x="2137651" y="2679700"/>
                    </a:lnTo>
                    <a:lnTo>
                      <a:pt x="2156231" y="2667000"/>
                    </a:lnTo>
                    <a:lnTo>
                      <a:pt x="2193188" y="2667000"/>
                    </a:lnTo>
                    <a:lnTo>
                      <a:pt x="2210193" y="2654300"/>
                    </a:lnTo>
                    <a:lnTo>
                      <a:pt x="2226322" y="2667000"/>
                    </a:lnTo>
                    <a:lnTo>
                      <a:pt x="2245220" y="2679700"/>
                    </a:lnTo>
                    <a:lnTo>
                      <a:pt x="2255634" y="2692400"/>
                    </a:lnTo>
                    <a:lnTo>
                      <a:pt x="2281504" y="2692400"/>
                    </a:lnTo>
                    <a:lnTo>
                      <a:pt x="2297341" y="2705100"/>
                    </a:lnTo>
                    <a:lnTo>
                      <a:pt x="2312911" y="2705100"/>
                    </a:lnTo>
                    <a:lnTo>
                      <a:pt x="2328443" y="2717800"/>
                    </a:lnTo>
                    <a:lnTo>
                      <a:pt x="2370874" y="2717800"/>
                    </a:lnTo>
                    <a:lnTo>
                      <a:pt x="2384006" y="2730500"/>
                    </a:lnTo>
                    <a:lnTo>
                      <a:pt x="2396617" y="2730500"/>
                    </a:lnTo>
                    <a:lnTo>
                      <a:pt x="2399715" y="2743200"/>
                    </a:lnTo>
                    <a:lnTo>
                      <a:pt x="2401036" y="2743200"/>
                    </a:lnTo>
                    <a:lnTo>
                      <a:pt x="2402624" y="2755900"/>
                    </a:lnTo>
                    <a:lnTo>
                      <a:pt x="2417876" y="2755900"/>
                    </a:lnTo>
                    <a:lnTo>
                      <a:pt x="2426360" y="2768600"/>
                    </a:lnTo>
                    <a:lnTo>
                      <a:pt x="2436685" y="2768600"/>
                    </a:lnTo>
                    <a:lnTo>
                      <a:pt x="2438692" y="2781300"/>
                    </a:lnTo>
                    <a:lnTo>
                      <a:pt x="2441206" y="2781300"/>
                    </a:lnTo>
                    <a:lnTo>
                      <a:pt x="2446947" y="2794000"/>
                    </a:lnTo>
                    <a:lnTo>
                      <a:pt x="2481859" y="2794000"/>
                    </a:lnTo>
                    <a:lnTo>
                      <a:pt x="2487003" y="2819400"/>
                    </a:lnTo>
                    <a:lnTo>
                      <a:pt x="2523058" y="2819400"/>
                    </a:lnTo>
                    <a:lnTo>
                      <a:pt x="2524595" y="2832100"/>
                    </a:lnTo>
                    <a:lnTo>
                      <a:pt x="2524556" y="2844800"/>
                    </a:lnTo>
                    <a:lnTo>
                      <a:pt x="2526258" y="2857500"/>
                    </a:lnTo>
                    <a:lnTo>
                      <a:pt x="2533015" y="2870200"/>
                    </a:lnTo>
                    <a:lnTo>
                      <a:pt x="2588095" y="2870200"/>
                    </a:lnTo>
                    <a:lnTo>
                      <a:pt x="2608757" y="2882900"/>
                    </a:lnTo>
                    <a:lnTo>
                      <a:pt x="2629230" y="2882900"/>
                    </a:lnTo>
                    <a:lnTo>
                      <a:pt x="2649499" y="2895600"/>
                    </a:lnTo>
                    <a:lnTo>
                      <a:pt x="2669527" y="2895600"/>
                    </a:lnTo>
                    <a:lnTo>
                      <a:pt x="2668409" y="2908300"/>
                    </a:lnTo>
                    <a:lnTo>
                      <a:pt x="2680906" y="2908300"/>
                    </a:lnTo>
                    <a:lnTo>
                      <a:pt x="2680030" y="2895600"/>
                    </a:lnTo>
                    <a:lnTo>
                      <a:pt x="2671673" y="2882900"/>
                    </a:lnTo>
                    <a:lnTo>
                      <a:pt x="2647950" y="2857500"/>
                    </a:lnTo>
                    <a:lnTo>
                      <a:pt x="2638437" y="2844800"/>
                    </a:lnTo>
                    <a:lnTo>
                      <a:pt x="2610726" y="2806700"/>
                    </a:lnTo>
                    <a:lnTo>
                      <a:pt x="2604617" y="2768600"/>
                    </a:lnTo>
                    <a:lnTo>
                      <a:pt x="2604770" y="2755900"/>
                    </a:lnTo>
                    <a:lnTo>
                      <a:pt x="2605189" y="2743200"/>
                    </a:lnTo>
                    <a:lnTo>
                      <a:pt x="2605227" y="2730500"/>
                    </a:lnTo>
                    <a:lnTo>
                      <a:pt x="2606294" y="2730500"/>
                    </a:lnTo>
                    <a:lnTo>
                      <a:pt x="2604160" y="2717800"/>
                    </a:lnTo>
                    <a:lnTo>
                      <a:pt x="2599842" y="2705100"/>
                    </a:lnTo>
                    <a:lnTo>
                      <a:pt x="2598191" y="2705100"/>
                    </a:lnTo>
                    <a:lnTo>
                      <a:pt x="2597226" y="2692400"/>
                    </a:lnTo>
                    <a:lnTo>
                      <a:pt x="2597607" y="2679700"/>
                    </a:lnTo>
                    <a:lnTo>
                      <a:pt x="2597861" y="2679700"/>
                    </a:lnTo>
                    <a:lnTo>
                      <a:pt x="2596515" y="2667000"/>
                    </a:lnTo>
                    <a:lnTo>
                      <a:pt x="2593378" y="2654300"/>
                    </a:lnTo>
                    <a:lnTo>
                      <a:pt x="2589479" y="2654300"/>
                    </a:lnTo>
                    <a:lnTo>
                      <a:pt x="2587231" y="2641600"/>
                    </a:lnTo>
                    <a:lnTo>
                      <a:pt x="2586393" y="2641600"/>
                    </a:lnTo>
                    <a:lnTo>
                      <a:pt x="2586024" y="2628900"/>
                    </a:lnTo>
                    <a:lnTo>
                      <a:pt x="2586190" y="2628900"/>
                    </a:lnTo>
                    <a:lnTo>
                      <a:pt x="2586990" y="2616200"/>
                    </a:lnTo>
                    <a:lnTo>
                      <a:pt x="2591879" y="2603500"/>
                    </a:lnTo>
                    <a:lnTo>
                      <a:pt x="2599131" y="2590800"/>
                    </a:lnTo>
                    <a:lnTo>
                      <a:pt x="2608237" y="2590800"/>
                    </a:lnTo>
                    <a:lnTo>
                      <a:pt x="2618727" y="2578100"/>
                    </a:lnTo>
                    <a:lnTo>
                      <a:pt x="2644038" y="2552700"/>
                    </a:lnTo>
                    <a:lnTo>
                      <a:pt x="2666746" y="2527300"/>
                    </a:lnTo>
                    <a:lnTo>
                      <a:pt x="2687053" y="2489200"/>
                    </a:lnTo>
                    <a:lnTo>
                      <a:pt x="2705176" y="2463800"/>
                    </a:lnTo>
                    <a:lnTo>
                      <a:pt x="2712237" y="2451100"/>
                    </a:lnTo>
                    <a:lnTo>
                      <a:pt x="2728391" y="2425700"/>
                    </a:lnTo>
                    <a:lnTo>
                      <a:pt x="2735961" y="2425700"/>
                    </a:lnTo>
                    <a:lnTo>
                      <a:pt x="2744914" y="2400300"/>
                    </a:lnTo>
                    <a:lnTo>
                      <a:pt x="2753029" y="2387600"/>
                    </a:lnTo>
                    <a:lnTo>
                      <a:pt x="2761564" y="2374900"/>
                    </a:lnTo>
                    <a:lnTo>
                      <a:pt x="2771825" y="2362200"/>
                    </a:lnTo>
                    <a:lnTo>
                      <a:pt x="2789631" y="2336800"/>
                    </a:lnTo>
                    <a:lnTo>
                      <a:pt x="2799156" y="2324100"/>
                    </a:lnTo>
                    <a:lnTo>
                      <a:pt x="2809773" y="2311400"/>
                    </a:lnTo>
                    <a:lnTo>
                      <a:pt x="2818206" y="2311400"/>
                    </a:lnTo>
                    <a:lnTo>
                      <a:pt x="2826982" y="2298700"/>
                    </a:lnTo>
                    <a:lnTo>
                      <a:pt x="2836316" y="2298700"/>
                    </a:lnTo>
                    <a:lnTo>
                      <a:pt x="2846451" y="2286000"/>
                    </a:lnTo>
                    <a:lnTo>
                      <a:pt x="2858795" y="2286000"/>
                    </a:lnTo>
                    <a:lnTo>
                      <a:pt x="2870149" y="2273300"/>
                    </a:lnTo>
                    <a:lnTo>
                      <a:pt x="2880779" y="2273300"/>
                    </a:lnTo>
                    <a:lnTo>
                      <a:pt x="2890926" y="2260600"/>
                    </a:lnTo>
                    <a:lnTo>
                      <a:pt x="2901480" y="2247900"/>
                    </a:lnTo>
                    <a:lnTo>
                      <a:pt x="2913062" y="2247900"/>
                    </a:lnTo>
                    <a:lnTo>
                      <a:pt x="2925711" y="2235200"/>
                    </a:lnTo>
                    <a:lnTo>
                      <a:pt x="2939440" y="2222500"/>
                    </a:lnTo>
                    <a:lnTo>
                      <a:pt x="2974746" y="2222500"/>
                    </a:lnTo>
                    <a:lnTo>
                      <a:pt x="2979039" y="2209800"/>
                    </a:lnTo>
                    <a:lnTo>
                      <a:pt x="2984627" y="2209800"/>
                    </a:lnTo>
                    <a:lnTo>
                      <a:pt x="2989961" y="2197100"/>
                    </a:lnTo>
                    <a:lnTo>
                      <a:pt x="2993529" y="2197100"/>
                    </a:lnTo>
                    <a:lnTo>
                      <a:pt x="3001429" y="2184400"/>
                    </a:lnTo>
                    <a:lnTo>
                      <a:pt x="3006521" y="2171700"/>
                    </a:lnTo>
                    <a:lnTo>
                      <a:pt x="3009290" y="2159000"/>
                    </a:lnTo>
                    <a:lnTo>
                      <a:pt x="3010192" y="2133600"/>
                    </a:lnTo>
                    <a:lnTo>
                      <a:pt x="3011525" y="2120900"/>
                    </a:lnTo>
                    <a:lnTo>
                      <a:pt x="3005848" y="2120900"/>
                    </a:lnTo>
                    <a:lnTo>
                      <a:pt x="3003435" y="2108200"/>
                    </a:lnTo>
                    <a:lnTo>
                      <a:pt x="3000146" y="2108200"/>
                    </a:lnTo>
                    <a:lnTo>
                      <a:pt x="2995218" y="2082800"/>
                    </a:lnTo>
                    <a:lnTo>
                      <a:pt x="2992297" y="2070100"/>
                    </a:lnTo>
                    <a:lnTo>
                      <a:pt x="2988945" y="2070100"/>
                    </a:lnTo>
                    <a:lnTo>
                      <a:pt x="2986392" y="2057400"/>
                    </a:lnTo>
                    <a:lnTo>
                      <a:pt x="2985020" y="2057400"/>
                    </a:lnTo>
                    <a:lnTo>
                      <a:pt x="2985249" y="2044700"/>
                    </a:lnTo>
                    <a:lnTo>
                      <a:pt x="2988589" y="2044700"/>
                    </a:lnTo>
                    <a:lnTo>
                      <a:pt x="2994990" y="2032000"/>
                    </a:lnTo>
                    <a:lnTo>
                      <a:pt x="3003118" y="2032000"/>
                    </a:lnTo>
                    <a:lnTo>
                      <a:pt x="3011627" y="2019300"/>
                    </a:lnTo>
                    <a:lnTo>
                      <a:pt x="3023654" y="2006600"/>
                    </a:lnTo>
                    <a:lnTo>
                      <a:pt x="3027680" y="1993900"/>
                    </a:lnTo>
                    <a:close/>
                  </a:path>
                </a:pathLst>
              </a:custGeom>
              <a:solidFill>
                <a:schemeClr val="accent1">
                  <a:alpha val="85879"/>
                </a:schemeClr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pic>
          <p:nvPicPr>
            <p:cNvPr id="45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98322" y="3284048"/>
              <a:ext cx="180008" cy="172794"/>
            </a:xfrm>
            <a:prstGeom prst="rect">
              <a:avLst/>
            </a:prstGeom>
          </p:spPr>
        </p:pic>
        <p:sp>
          <p:nvSpPr>
            <p:cNvPr id="46" name="object 7"/>
            <p:cNvSpPr txBox="1"/>
            <p:nvPr/>
          </p:nvSpPr>
          <p:spPr>
            <a:xfrm>
              <a:off x="5942308" y="3040530"/>
              <a:ext cx="877015" cy="23006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algn="ctr">
                <a:lnSpc>
                  <a:spcPct val="100000"/>
                </a:lnSpc>
                <a:spcBef>
                  <a:spcPts val="100"/>
                </a:spcBef>
              </a:pPr>
              <a:r>
                <a:rPr sz="1200" spc="50" dirty="0">
                  <a:solidFill>
                    <a:schemeClr val="accent2"/>
                  </a:solidFill>
                  <a:cs typeface="Calibri"/>
                </a:rPr>
                <a:t>D</a:t>
              </a:r>
              <a:r>
                <a:rPr sz="1200" spc="55" dirty="0">
                  <a:solidFill>
                    <a:schemeClr val="accent2"/>
                  </a:solidFill>
                  <a:cs typeface="Calibri"/>
                </a:rPr>
                <a:t>a</a:t>
              </a:r>
              <a:r>
                <a:rPr sz="1200" spc="45" dirty="0">
                  <a:solidFill>
                    <a:schemeClr val="accent2"/>
                  </a:solidFill>
                  <a:cs typeface="Calibri"/>
                </a:rPr>
                <a:t>r</a:t>
              </a:r>
              <a:r>
                <a:rPr sz="1200" spc="55" dirty="0">
                  <a:solidFill>
                    <a:schemeClr val="accent2"/>
                  </a:solidFill>
                  <a:cs typeface="Calibri"/>
                </a:rPr>
                <a:t>l</a:t>
              </a:r>
              <a:r>
                <a:rPr sz="1200" spc="50" dirty="0">
                  <a:solidFill>
                    <a:schemeClr val="accent2"/>
                  </a:solidFill>
                  <a:cs typeface="Calibri"/>
                </a:rPr>
                <a:t>o</a:t>
              </a:r>
              <a:r>
                <a:rPr sz="1200" spc="35" dirty="0">
                  <a:solidFill>
                    <a:schemeClr val="accent2"/>
                  </a:solidFill>
                  <a:cs typeface="Calibri"/>
                </a:rPr>
                <a:t>w</a:t>
              </a:r>
              <a:r>
                <a:rPr sz="1200" dirty="0">
                  <a:solidFill>
                    <a:schemeClr val="accent2"/>
                  </a:solidFill>
                  <a:cs typeface="Calibri"/>
                </a:rPr>
                <a:t>o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61959" y="1807029"/>
            <a:ext cx="5729966" cy="1699742"/>
          </a:xfrm>
        </p:spPr>
        <p:txBody>
          <a:bodyPr>
            <a:normAutofit/>
          </a:bodyPr>
          <a:lstStyle/>
          <a:p>
            <a:r>
              <a:rPr lang="pl-PL" dirty="0"/>
              <a:t>Zdolność produkcyjna </a:t>
            </a:r>
            <a:br>
              <a:rPr lang="pl-PL" dirty="0"/>
            </a:b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300 tys. ton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5892368" y="3314756"/>
            <a:ext cx="5729966" cy="20981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>
                <a:solidFill>
                  <a:schemeClr val="accent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</a:pPr>
            <a:r>
              <a:rPr lang="pl-PL" dirty="0"/>
              <a:t>Ze względu na dużą konkurencję na rynku popiołowym w krajach Europy wykorzystujemy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tylko część</a:t>
            </a:r>
            <a:r>
              <a:rPr lang="pl-PL" dirty="0"/>
              <a:t> zdolności produkcyjnych.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42287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13" name="Tytuł 1"/>
          <p:cNvSpPr>
            <a:spLocks noGrp="1"/>
          </p:cNvSpPr>
          <p:nvPr>
            <p:ph type="title"/>
          </p:nvPr>
        </p:nvSpPr>
        <p:spPr>
          <a:xfrm>
            <a:off x="561975" y="0"/>
            <a:ext cx="10515600" cy="1325563"/>
          </a:xfrm>
        </p:spPr>
        <p:txBody>
          <a:bodyPr/>
          <a:lstStyle/>
          <a:p>
            <a:r>
              <a:rPr lang="pl-PL" b="1" dirty="0" smtClean="0"/>
              <a:t>Doświadczenie </a:t>
            </a:r>
            <a:r>
              <a:rPr lang="pl-PL" b="1" dirty="0"/>
              <a:t>2016 - </a:t>
            </a:r>
            <a:r>
              <a:rPr lang="pl-PL" b="1" dirty="0">
                <a:solidFill>
                  <a:srgbClr val="28AA70"/>
                </a:solidFill>
              </a:rPr>
              <a:t>Wrześnica</a:t>
            </a:r>
            <a:endParaRPr lang="en-GB" dirty="0">
              <a:solidFill>
                <a:srgbClr val="28AA70"/>
              </a:solidFill>
            </a:endParaRPr>
          </a:p>
        </p:txBody>
      </p:sp>
      <p:sp>
        <p:nvSpPr>
          <p:cNvPr id="14" name="Symbol zastępczy zawartości 2"/>
          <p:cNvSpPr txBox="1">
            <a:spLocks/>
          </p:cNvSpPr>
          <p:nvPr/>
        </p:nvSpPr>
        <p:spPr>
          <a:xfrm>
            <a:off x="7334250" y="1336432"/>
            <a:ext cx="4857750" cy="5883780"/>
          </a:xfrm>
          <a:prstGeom prst="rect">
            <a:avLst/>
          </a:prstGeom>
        </p:spPr>
        <p:txBody>
          <a:bodyPr>
            <a:normAutofit fontScale="40000" lnSpcReduction="20000"/>
          </a:bodyPr>
          <a:lstStyle/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28AA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Czynnikami doświadczenia były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: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rgbClr val="28AA70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	</a:t>
            </a:r>
            <a:r>
              <a:rPr kumimoji="0" lang="en-GB" sz="4500" b="1" i="0" u="none" strike="noStrike" kern="1200" cap="none" spc="0" normalizeH="0" baseline="0" noProof="0" dirty="0">
                <a:ln>
                  <a:noFill/>
                </a:ln>
                <a:solidFill>
                  <a:srgbClr val="28AA70"/>
                </a:solidFill>
                <a:effectLst/>
                <a:uLnTx/>
                <a:uFillTx/>
                <a:ea typeface="+mn-ea"/>
                <a:cs typeface="+mn-cs"/>
              </a:rPr>
              <a:t>A:</a:t>
            </a:r>
            <a:r>
              <a:rPr kumimoji="0" lang="pl-PL" sz="4500" b="1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Rodzaj zastosowanych popiołów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: 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28A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 	Popiół ze słomy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,</a:t>
            </a:r>
            <a:endParaRPr kumimoji="0" lang="pl-PL" sz="45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ea typeface="+mn-ea"/>
              <a:cs typeface="+mn-cs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120000"/>
              </a:lnSpc>
              <a:spcBef>
                <a:spcPts val="500"/>
              </a:spcBef>
              <a:spcAft>
                <a:spcPts val="600"/>
              </a:spcAft>
              <a:buClr>
                <a:srgbClr val="28AA7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l-PL" sz="4500" dirty="0">
                <a:solidFill>
                  <a:schemeClr val="accent2"/>
                </a:solidFill>
              </a:rPr>
              <a:t> 	</a:t>
            </a:r>
            <a:r>
              <a:rPr kumimoji="0" lang="pl-PL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Popiół z drewna</a:t>
            </a:r>
            <a:r>
              <a:rPr kumimoji="0" lang="en-GB" sz="4500" b="0" i="0" u="none" strike="noStrike" kern="1200" cap="none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ea typeface="+mn-ea"/>
                <a:cs typeface="+mn-cs"/>
              </a:rPr>
              <a:t>;</a:t>
            </a:r>
            <a:endParaRPr lang="pl-PL" sz="4500" dirty="0">
              <a:solidFill>
                <a:schemeClr val="accent2"/>
              </a:solidFill>
            </a:endParaRPr>
          </a:p>
          <a:p>
            <a:pPr lvl="0" fontAlgn="base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8AA70"/>
              </a:buClr>
              <a:tabLst>
                <a:tab pos="990600" algn="l"/>
              </a:tabLst>
            </a:pPr>
            <a:r>
              <a:rPr lang="pl-PL" sz="4500" b="1" dirty="0">
                <a:ea typeface="Calibri" pitchFamily="34" charset="0"/>
                <a:cs typeface="Times New Roman" pitchFamily="18" charset="0"/>
              </a:rPr>
              <a:t>    </a:t>
            </a:r>
            <a:r>
              <a:rPr lang="en-GB" sz="4500" b="1" dirty="0">
                <a:solidFill>
                  <a:srgbClr val="28AA70"/>
                </a:solidFill>
                <a:ea typeface="Calibri" pitchFamily="34" charset="0"/>
                <a:cs typeface="Times New Roman" pitchFamily="18" charset="0"/>
              </a:rPr>
              <a:t>B:</a:t>
            </a:r>
            <a:r>
              <a:rPr lang="pl-PL" sz="4500" b="1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Dawka mieszanki popiołu z wapnem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: </a:t>
            </a:r>
            <a:endParaRPr lang="pl-PL" sz="4500" dirty="0">
              <a:cs typeface="Arial" pitchFamily="34" charset="0"/>
            </a:endParaRP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8AA70"/>
              </a:buClr>
              <a:buFont typeface="Arial" pitchFamily="34" charset="0"/>
              <a:buChar char="•"/>
              <a:tabLst>
                <a:tab pos="990600" algn="l"/>
              </a:tabLst>
            </a:pPr>
            <a:r>
              <a:rPr lang="pl-PL" sz="4500" dirty="0">
                <a:ea typeface="Calibri" pitchFamily="34" charset="0"/>
                <a:cs typeface="Times New Roman" pitchFamily="18" charset="0"/>
              </a:rPr>
              <a:t>   	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21 Mg∙ha</a:t>
            </a:r>
            <a:r>
              <a:rPr lang="en-GB" sz="4500" baseline="30000" dirty="0">
                <a:ea typeface="Calibri" pitchFamily="34" charset="0"/>
                <a:cs typeface="Times New Roman" pitchFamily="18" charset="0"/>
              </a:rPr>
              <a:t>-1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popiołu wymieszane z 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/>
            </a:r>
            <a:br>
              <a:rPr lang="pl-PL" sz="4500" dirty="0">
                <a:ea typeface="Calibri" pitchFamily="34" charset="0"/>
                <a:cs typeface="Times New Roman" pitchFamily="18" charset="0"/>
              </a:rPr>
            </a:br>
            <a:r>
              <a:rPr lang="pl-PL" sz="4500" dirty="0">
                <a:ea typeface="Calibri" pitchFamily="34" charset="0"/>
                <a:cs typeface="Times New Roman" pitchFamily="18" charset="0"/>
              </a:rPr>
              <a:t>	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6,3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Mg∙ha</a:t>
            </a:r>
            <a:r>
              <a:rPr lang="en-GB" sz="4500" baseline="30000" dirty="0">
                <a:ea typeface="Calibri" pitchFamily="34" charset="0"/>
                <a:cs typeface="Times New Roman" pitchFamily="18" charset="0"/>
              </a:rPr>
              <a:t>-1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wapna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, </a:t>
            </a:r>
            <a:endParaRPr lang="pl-PL" sz="4500" dirty="0">
              <a:ea typeface="Calibri" pitchFamily="34" charset="0"/>
              <a:cs typeface="Arial" pitchFamily="34" charset="0"/>
            </a:endParaRP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8AA70"/>
              </a:buClr>
              <a:buFont typeface="Arial" pitchFamily="34" charset="0"/>
              <a:buChar char="•"/>
              <a:tabLst>
                <a:tab pos="990600" algn="l"/>
              </a:tabLst>
            </a:pPr>
            <a:r>
              <a:rPr lang="pl-PL" sz="4500" dirty="0">
                <a:ea typeface="Calibri" pitchFamily="34" charset="0"/>
                <a:cs typeface="Arial" pitchFamily="34" charset="0"/>
              </a:rPr>
              <a:t>   	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14 Mg∙ha</a:t>
            </a:r>
            <a:r>
              <a:rPr lang="en-GB" sz="4500" baseline="30000" dirty="0">
                <a:ea typeface="Calibri" pitchFamily="34" charset="0"/>
                <a:cs typeface="Times New Roman" pitchFamily="18" charset="0"/>
              </a:rPr>
              <a:t>-1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popiołu wymieszane z </a:t>
            </a:r>
            <a:br>
              <a:rPr lang="pl-PL" sz="4500" dirty="0">
                <a:ea typeface="Calibri" pitchFamily="34" charset="0"/>
                <a:cs typeface="Times New Roman" pitchFamily="18" charset="0"/>
              </a:rPr>
            </a:br>
            <a:r>
              <a:rPr lang="pl-PL" sz="4500" dirty="0">
                <a:ea typeface="Calibri" pitchFamily="34" charset="0"/>
                <a:cs typeface="Times New Roman" pitchFamily="18" charset="0"/>
              </a:rPr>
              <a:t>	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4,2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Mg∙ha</a:t>
            </a:r>
            <a:r>
              <a:rPr lang="en-GB" sz="4500" baseline="30000" dirty="0">
                <a:ea typeface="Calibri" pitchFamily="34" charset="0"/>
                <a:cs typeface="Times New Roman" pitchFamily="18" charset="0"/>
              </a:rPr>
              <a:t>-1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wapna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,</a:t>
            </a:r>
            <a:endParaRPr lang="pl-PL" sz="4500" dirty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8AA70"/>
              </a:buClr>
              <a:buFont typeface="Arial" pitchFamily="34" charset="0"/>
              <a:buChar char="•"/>
              <a:tabLst>
                <a:tab pos="990600" algn="l"/>
              </a:tabLst>
            </a:pPr>
            <a:r>
              <a:rPr lang="pl-PL" sz="4500" dirty="0">
                <a:ea typeface="Calibri" pitchFamily="34" charset="0"/>
                <a:cs typeface="Times New Roman" pitchFamily="18" charset="0"/>
              </a:rPr>
              <a:t> 	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7 Mg∙ha</a:t>
            </a:r>
            <a:r>
              <a:rPr lang="en-GB" sz="4500" baseline="30000" dirty="0">
                <a:ea typeface="Calibri" pitchFamily="34" charset="0"/>
                <a:cs typeface="Times New Roman" pitchFamily="18" charset="0"/>
              </a:rPr>
              <a:t>-1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popiołu wymieszane z </a:t>
            </a:r>
            <a:br>
              <a:rPr lang="pl-PL" sz="4500" dirty="0">
                <a:ea typeface="Calibri" pitchFamily="34" charset="0"/>
                <a:cs typeface="Times New Roman" pitchFamily="18" charset="0"/>
              </a:rPr>
            </a:br>
            <a:r>
              <a:rPr lang="pl-PL" sz="4500" dirty="0">
                <a:ea typeface="Calibri" pitchFamily="34" charset="0"/>
                <a:cs typeface="Times New Roman" pitchFamily="18" charset="0"/>
              </a:rPr>
              <a:t>	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2,1 Mg∙ha</a:t>
            </a:r>
            <a:r>
              <a:rPr lang="en-GB" sz="4500" baseline="30000" dirty="0">
                <a:ea typeface="Calibri" pitchFamily="34" charset="0"/>
                <a:cs typeface="Times New Roman" pitchFamily="18" charset="0"/>
              </a:rPr>
              <a:t>-1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500" dirty="0">
                <a:ea typeface="Calibri" pitchFamily="34" charset="0"/>
                <a:cs typeface="Times New Roman" pitchFamily="18" charset="0"/>
              </a:rPr>
              <a:t>wapna</a:t>
            </a:r>
            <a:r>
              <a:rPr lang="en-GB" sz="4500" dirty="0">
                <a:ea typeface="Calibri" pitchFamily="34" charset="0"/>
                <a:cs typeface="Times New Roman" pitchFamily="18" charset="0"/>
              </a:rPr>
              <a:t>, </a:t>
            </a:r>
            <a:endParaRPr lang="pl-PL" sz="4500" dirty="0">
              <a:ea typeface="Calibri" pitchFamily="34" charset="0"/>
              <a:cs typeface="Times New Roman" pitchFamily="18" charset="0"/>
            </a:endParaRPr>
          </a:p>
          <a:p>
            <a:pPr lvl="1" eaLnBrk="0" fontAlgn="base" hangingPunct="0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  <a:buClr>
                <a:srgbClr val="28AA70"/>
              </a:buClr>
              <a:buFont typeface="Arial" pitchFamily="34" charset="0"/>
              <a:buChar char="•"/>
              <a:tabLst>
                <a:tab pos="990600" algn="l"/>
              </a:tabLst>
            </a:pPr>
            <a:r>
              <a:rPr lang="pl-PL" sz="4500" dirty="0">
                <a:ea typeface="Calibri" pitchFamily="34" charset="0"/>
                <a:cs typeface="Times New Roman" pitchFamily="18" charset="0"/>
              </a:rPr>
              <a:t> 	</a:t>
            </a:r>
            <a:r>
              <a:rPr lang="pl-PL" sz="4800" dirty="0">
                <a:ea typeface="Calibri" pitchFamily="34" charset="0"/>
                <a:cs typeface="Times New Roman" pitchFamily="18" charset="0"/>
              </a:rPr>
              <a:t>kontrola</a:t>
            </a:r>
            <a:r>
              <a:rPr lang="en-GB" sz="48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pl-PL" sz="4800" dirty="0">
                <a:ea typeface="Calibri" pitchFamily="34" charset="0"/>
                <a:cs typeface="Times New Roman" pitchFamily="18" charset="0"/>
              </a:rPr>
              <a:t> </a:t>
            </a:r>
            <a:r>
              <a:rPr lang="en-GB" sz="4800" dirty="0">
                <a:ea typeface="Calibri" pitchFamily="34" charset="0"/>
                <a:cs typeface="Times New Roman" pitchFamily="18" charset="0"/>
              </a:rPr>
              <a:t>(</a:t>
            </a:r>
            <a:r>
              <a:rPr lang="pl-PL" sz="4800" dirty="0">
                <a:ea typeface="Calibri" pitchFamily="34" charset="0"/>
                <a:cs typeface="Times New Roman" pitchFamily="18" charset="0"/>
              </a:rPr>
              <a:t>bez zastosowania wapna i popiołu)</a:t>
            </a:r>
            <a:r>
              <a:rPr lang="en-GB" sz="4800" dirty="0">
                <a:ea typeface="Calibri" pitchFamily="34" charset="0"/>
                <a:cs typeface="Times New Roman" pitchFamily="18" charset="0"/>
              </a:rPr>
              <a:t>;</a:t>
            </a:r>
            <a:endParaRPr lang="en-GB" sz="6000" dirty="0">
              <a:cs typeface="Arial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>
                <a:srgbClr val="28AA70"/>
              </a:buClr>
              <a:buFont typeface="Arial" pitchFamily="34" charset="0"/>
              <a:buChar char="•"/>
              <a:tabLst>
                <a:tab pos="990600" algn="l"/>
              </a:tabLst>
            </a:pPr>
            <a:endParaRPr lang="pl-PL" sz="4500" dirty="0">
              <a:cs typeface="Arial" pitchFamily="34" charset="0"/>
            </a:endParaRPr>
          </a:p>
          <a:p>
            <a:pPr marL="685800" marR="0" lvl="1" indent="-22860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28AA70"/>
              </a:buClr>
              <a:buSzTx/>
              <a:tabLst/>
              <a:defRPr/>
            </a:pPr>
            <a:endParaRPr kumimoji="0" lang="pl-PL" sz="24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8AA70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pl-PL" sz="2800" b="0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5" name="Obraz 1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87" t="1529" r="24173" b="21407"/>
          <a:stretch>
            <a:fillRect/>
          </a:stretch>
        </p:blipFill>
        <p:spPr bwMode="auto">
          <a:xfrm>
            <a:off x="360257" y="1111568"/>
            <a:ext cx="6916843" cy="478440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70B31A-3BA0-4A77-87A1-74F3937FF998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3" name="Tytuł 1"/>
          <p:cNvSpPr>
            <a:spLocks noGrp="1"/>
          </p:cNvSpPr>
          <p:nvPr>
            <p:ph type="title"/>
          </p:nvPr>
        </p:nvSpPr>
        <p:spPr>
          <a:xfrm>
            <a:off x="344365" y="0"/>
            <a:ext cx="10515600" cy="1109429"/>
          </a:xfrm>
        </p:spPr>
        <p:txBody>
          <a:bodyPr/>
          <a:lstStyle/>
          <a:p>
            <a:r>
              <a:rPr lang="pl-PL" dirty="0"/>
              <a:t>Wyniki plonowania- </a:t>
            </a:r>
            <a:r>
              <a:rPr lang="pl-PL" dirty="0">
                <a:solidFill>
                  <a:schemeClr val="accent1">
                    <a:lumMod val="75000"/>
                  </a:schemeClr>
                </a:solidFill>
              </a:rPr>
              <a:t>Wrześnica</a:t>
            </a:r>
            <a:endParaRPr lang="en-GB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5537200" y="1060725"/>
            <a:ext cx="6350000" cy="54938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2000" indent="-457200" algn="just">
              <a:lnSpc>
                <a:spcPct val="150000"/>
              </a:lnSpc>
              <a:buClr>
                <a:srgbClr val="28AA70"/>
              </a:buClr>
              <a:buFont typeface="Arial" pitchFamily="34" charset="0"/>
              <a:buChar char="•"/>
            </a:pPr>
            <a:r>
              <a:rPr lang="pl-PL" dirty="0"/>
              <a:t>Popiół z drewna generował lepsze rezultaty z optymalną dawką</a:t>
            </a:r>
            <a:r>
              <a:rPr lang="en-GB" dirty="0"/>
              <a:t> 14 t</a:t>
            </a:r>
            <a:r>
              <a:rPr lang="pl-PL" dirty="0"/>
              <a:t>/</a:t>
            </a:r>
            <a:r>
              <a:rPr lang="en-GB" dirty="0"/>
              <a:t>ha.</a:t>
            </a:r>
          </a:p>
          <a:p>
            <a:pPr marL="72000" indent="-457200" algn="just">
              <a:lnSpc>
                <a:spcPct val="150000"/>
              </a:lnSpc>
              <a:buClr>
                <a:srgbClr val="28AA70"/>
              </a:buClr>
              <a:buFont typeface="Arial" pitchFamily="34" charset="0"/>
              <a:buChar char="•"/>
            </a:pPr>
            <a:r>
              <a:rPr lang="en-GB" dirty="0"/>
              <a:t> </a:t>
            </a:r>
            <a:r>
              <a:rPr lang="pl-PL" dirty="0"/>
              <a:t>Popiół ze słomy dał podobny efekt przy zastosowaniu jedynie</a:t>
            </a:r>
            <a:r>
              <a:rPr lang="en-GB" dirty="0"/>
              <a:t> 7 t</a:t>
            </a:r>
            <a:r>
              <a:rPr lang="pl-PL" dirty="0"/>
              <a:t>/ha</a:t>
            </a:r>
            <a:r>
              <a:rPr lang="en-GB" dirty="0"/>
              <a:t>, </a:t>
            </a:r>
            <a:r>
              <a:rPr lang="pl-PL" dirty="0"/>
              <a:t>zaś dalsze podnoszenie dawki doprowadziło do zmniejszenia plonu</a:t>
            </a:r>
            <a:r>
              <a:rPr lang="en-GB" dirty="0"/>
              <a:t>.</a:t>
            </a:r>
          </a:p>
          <a:p>
            <a:pPr marL="72000" indent="-457200" algn="just">
              <a:lnSpc>
                <a:spcPct val="150000"/>
              </a:lnSpc>
              <a:buClr>
                <a:srgbClr val="28AA70"/>
              </a:buClr>
              <a:buFont typeface="Arial" pitchFamily="34" charset="0"/>
              <a:buChar char="•"/>
            </a:pPr>
            <a:r>
              <a:rPr lang="pl-PL" dirty="0"/>
              <a:t>Popiół z drewna jest nawozem wieloskładnikowym zawierającym </a:t>
            </a:r>
            <a:r>
              <a:rPr lang="en-GB" dirty="0"/>
              <a:t>P, K, Ca, Mg</a:t>
            </a:r>
            <a:r>
              <a:rPr lang="pl-PL" dirty="0"/>
              <a:t> oraz</a:t>
            </a:r>
            <a:r>
              <a:rPr lang="en-GB" dirty="0"/>
              <a:t> S, </a:t>
            </a:r>
            <a:r>
              <a:rPr lang="pl-PL" dirty="0"/>
              <a:t>ponad to stanowi dobry środek wapnujący</a:t>
            </a:r>
            <a:r>
              <a:rPr lang="en-GB" dirty="0"/>
              <a:t>,</a:t>
            </a:r>
            <a:r>
              <a:rPr lang="pl-PL" dirty="0"/>
              <a:t> który dodatkowo poprawia dostępność składników pokarmowych zawartych w kompleksie glebowym</a:t>
            </a:r>
            <a:r>
              <a:rPr lang="en-GB" dirty="0"/>
              <a:t>.</a:t>
            </a:r>
          </a:p>
          <a:p>
            <a:pPr marL="72000" indent="-457200" algn="just">
              <a:lnSpc>
                <a:spcPct val="150000"/>
              </a:lnSpc>
              <a:buClr>
                <a:srgbClr val="28AA70"/>
              </a:buClr>
              <a:buFont typeface="Arial" pitchFamily="34" charset="0"/>
              <a:buChar char="•"/>
            </a:pPr>
            <a:r>
              <a:rPr lang="pl-PL" dirty="0"/>
              <a:t>Popiół ze słomy zawiera wyższe zawartości potasu i siarki, ale jest uboższy w wapń i wywiera mniejszy efekt wapnujący na glebę</a:t>
            </a:r>
            <a:r>
              <a:rPr lang="en-GB" dirty="0"/>
              <a:t>.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984" y="5721442"/>
            <a:ext cx="1208087" cy="8764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Wykres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2516822"/>
              </p:ext>
            </p:extLst>
          </p:nvPr>
        </p:nvGraphicFramePr>
        <p:xfrm>
          <a:off x="145984" y="1364121"/>
          <a:ext cx="5258354" cy="43573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123792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Custom 25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8AA70"/>
      </a:accent1>
      <a:accent2>
        <a:srgbClr val="353634"/>
      </a:accent2>
      <a:accent3>
        <a:srgbClr val="1F684A"/>
      </a:accent3>
      <a:accent4>
        <a:srgbClr val="1F69B3"/>
      </a:accent4>
      <a:accent5>
        <a:srgbClr val="322F30"/>
      </a:accent5>
      <a:accent6>
        <a:srgbClr val="A5A5A5"/>
      </a:accent6>
      <a:hlink>
        <a:srgbClr val="0563C1"/>
      </a:hlink>
      <a:folHlink>
        <a:srgbClr val="954F72"/>
      </a:folHlink>
    </a:clrScheme>
    <a:fontScheme name="Ascend theme">
      <a:majorFont>
        <a:latin typeface="Poppins SemiBold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2119</TotalTime>
  <Words>1927</Words>
  <Application>Microsoft Office PowerPoint</Application>
  <PresentationFormat>Niestandardowy</PresentationFormat>
  <Paragraphs>307</Paragraphs>
  <Slides>30</Slides>
  <Notes>22</Notes>
  <HiddenSlides>0</HiddenSlides>
  <MMClips>0</MMClips>
  <ScaleCrop>false</ScaleCrop>
  <HeadingPairs>
    <vt:vector size="8" baseType="variant">
      <vt:variant>
        <vt:lpstr>Używane czcionki</vt:lpstr>
      </vt:variant>
      <vt:variant>
        <vt:i4>7</vt:i4>
      </vt:variant>
      <vt:variant>
        <vt:lpstr>Motyw</vt:lpstr>
      </vt:variant>
      <vt:variant>
        <vt:i4>1</vt:i4>
      </vt:variant>
      <vt:variant>
        <vt:lpstr>Osadzone serwery OLE</vt:lpstr>
      </vt:variant>
      <vt:variant>
        <vt:i4>2</vt:i4>
      </vt:variant>
      <vt:variant>
        <vt:lpstr>Tytuły slajdów</vt:lpstr>
      </vt:variant>
      <vt:variant>
        <vt:i4>30</vt:i4>
      </vt:variant>
    </vt:vector>
  </HeadingPairs>
  <TitlesOfParts>
    <vt:vector size="40" baseType="lpstr">
      <vt:lpstr>Arial</vt:lpstr>
      <vt:lpstr>Tahoma</vt:lpstr>
      <vt:lpstr>Times New Roman</vt:lpstr>
      <vt:lpstr>Poppins SemiBold</vt:lpstr>
      <vt:lpstr>Calibri</vt:lpstr>
      <vt:lpstr>Poppins</vt:lpstr>
      <vt:lpstr>Arial Unicode MS</vt:lpstr>
      <vt:lpstr>Office Theme</vt:lpstr>
      <vt:lpstr>MSPhotoEd.3</vt:lpstr>
      <vt:lpstr>Fotografia Photo Editor</vt:lpstr>
      <vt:lpstr>Prezentacja programu PowerPoint</vt:lpstr>
      <vt:lpstr>Agro Trade Sp. z o.o. – nasze doświadczenie</vt:lpstr>
      <vt:lpstr>Czym są nawozy PROFIT:</vt:lpstr>
      <vt:lpstr>Popioły z biomasy jako źródło składników pokarmowych</vt:lpstr>
      <vt:lpstr>Skład chemiczny popiołu z biomasy</vt:lpstr>
      <vt:lpstr>Gips syntetyczny dobre źródło siarki i wapnia</vt:lpstr>
      <vt:lpstr>Zdolność produkcyjna  300 tys. ton</vt:lpstr>
      <vt:lpstr>Doświadczenie 2016 - Wrześnica</vt:lpstr>
      <vt:lpstr>Wyniki plonowania- Wrześnica</vt:lpstr>
      <vt:lpstr>Prezentacja programu PowerPoint</vt:lpstr>
      <vt:lpstr>Plon- Noskowo</vt:lpstr>
      <vt:lpstr>Doświadczenie polowe 2019-2021</vt:lpstr>
      <vt:lpstr>2019 – Plon jęczmienia jarego</vt:lpstr>
      <vt:lpstr>Wpływ nawozu PROFIT na właściwości gleby</vt:lpstr>
      <vt:lpstr>Wpływ nawozu PROFIT na właściwości gleby</vt:lpstr>
      <vt:lpstr>Wpływ nawozu PROFIT na właściwości gleby</vt:lpstr>
      <vt:lpstr>Porównanie zawartości metali ciężkich w glebie nawożonej nawozami PROFIT do innych typów nawozów</vt:lpstr>
      <vt:lpstr>Metodyka badań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Trawa jest zawsze zieleńsza…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Luvinda</dc:creator>
  <cp:lastModifiedBy>Krzysztof Kuglarz</cp:lastModifiedBy>
  <cp:revision>213</cp:revision>
  <dcterms:created xsi:type="dcterms:W3CDTF">2021-10-11T15:27:59Z</dcterms:created>
  <dcterms:modified xsi:type="dcterms:W3CDTF">2022-06-20T13:53:09Z</dcterms:modified>
</cp:coreProperties>
</file>